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32"/>
  </p:notesMasterIdLst>
  <p:sldIdLst>
    <p:sldId id="256" r:id="rId2"/>
    <p:sldId id="257" r:id="rId3"/>
    <p:sldId id="259" r:id="rId4"/>
    <p:sldId id="268" r:id="rId5"/>
    <p:sldId id="279" r:id="rId6"/>
    <p:sldId id="284" r:id="rId7"/>
    <p:sldId id="281" r:id="rId8"/>
    <p:sldId id="258" r:id="rId9"/>
    <p:sldId id="267" r:id="rId10"/>
    <p:sldId id="282" r:id="rId11"/>
    <p:sldId id="283" r:id="rId12"/>
    <p:sldId id="277" r:id="rId13"/>
    <p:sldId id="278" r:id="rId14"/>
    <p:sldId id="273" r:id="rId15"/>
    <p:sldId id="274" r:id="rId16"/>
    <p:sldId id="275" r:id="rId17"/>
    <p:sldId id="276" r:id="rId18"/>
    <p:sldId id="272" r:id="rId19"/>
    <p:sldId id="280" r:id="rId20"/>
    <p:sldId id="262" r:id="rId21"/>
    <p:sldId id="289" r:id="rId22"/>
    <p:sldId id="293" r:id="rId23"/>
    <p:sldId id="261" r:id="rId24"/>
    <p:sldId id="265" r:id="rId25"/>
    <p:sldId id="291" r:id="rId26"/>
    <p:sldId id="269" r:id="rId27"/>
    <p:sldId id="290" r:id="rId28"/>
    <p:sldId id="286" r:id="rId29"/>
    <p:sldId id="287" r:id="rId30"/>
    <p:sldId id="288"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05" autoAdjust="0"/>
    <p:restoredTop sz="80663" autoAdjust="0"/>
  </p:normalViewPr>
  <p:slideViewPr>
    <p:cSldViewPr snapToGrid="0">
      <p:cViewPr varScale="1">
        <p:scale>
          <a:sx n="58" d="100"/>
          <a:sy n="58" d="100"/>
        </p:scale>
        <p:origin x="1098" y="1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wmf"/></Relationships>
</file>

<file path=ppt/media/image1.jpeg>
</file>

<file path=ppt/media/image10.png>
</file>

<file path=ppt/media/image11.wmf>
</file>

<file path=ppt/media/image12.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1A50BD-A636-418D-B0E5-DD80ACB1AC70}" type="datetimeFigureOut">
              <a:rPr lang="nl-NL" smtClean="0"/>
              <a:t>20-5-2019</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24AD4D-05E5-44FD-9C92-6E79E895C1C8}" type="slidenum">
              <a:rPr lang="nl-NL" smtClean="0"/>
              <a:t>‹#›</a:t>
            </a:fld>
            <a:endParaRPr lang="nl-NL"/>
          </a:p>
        </p:txBody>
      </p:sp>
    </p:spTree>
    <p:extLst>
      <p:ext uri="{BB962C8B-B14F-4D97-AF65-F5344CB8AC3E}">
        <p14:creationId xmlns:p14="http://schemas.microsoft.com/office/powerpoint/2010/main" val="1014622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nl.wikipedia.org/wiki/Extracellulaire_vloeistof" TargetMode="External"/><Relationship Id="rId3" Type="http://schemas.openxmlformats.org/officeDocument/2006/relationships/hyperlink" Target="https://nl.wikipedia.org/wiki/Nomenclatuur" TargetMode="External"/><Relationship Id="rId7" Type="http://schemas.openxmlformats.org/officeDocument/2006/relationships/hyperlink" Target="https://nl.wikipedia.org/wiki/Zenuwweefsel"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nl.wikipedia.org/wiki/Epitheel" TargetMode="External"/><Relationship Id="rId5" Type="http://schemas.openxmlformats.org/officeDocument/2006/relationships/hyperlink" Target="https://nl.wikipedia.org/wiki/Bindweefsel" TargetMode="External"/><Relationship Id="rId10" Type="http://schemas.openxmlformats.org/officeDocument/2006/relationships/hyperlink" Target="https://nl.wikipedia.org/wiki/Tumor" TargetMode="External"/><Relationship Id="rId4" Type="http://schemas.openxmlformats.org/officeDocument/2006/relationships/hyperlink" Target="https://nl.wikipedia.org/wiki/Glycosaminoglycaan" TargetMode="External"/><Relationship Id="rId9" Type="http://schemas.openxmlformats.org/officeDocument/2006/relationships/hyperlink" Target="https://nl.wikipedia.org/wiki/Proliferatie_(cel)"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Inflammation helps, clear debris and induce the proliferation phase (fibroblasts entering, then angiogenesis), but may lead to tissue damage if it lasts too long.  This is often the case when: unable to clear debris, excessive detritus, </a:t>
            </a:r>
            <a:r>
              <a:rPr lang="en-US" sz="1200" kern="1200" dirty="0" err="1">
                <a:solidFill>
                  <a:schemeClr val="tx1"/>
                </a:solidFill>
                <a:effectLst/>
                <a:latin typeface="+mn-lt"/>
                <a:ea typeface="+mn-ea"/>
                <a:cs typeface="+mn-cs"/>
              </a:rPr>
              <a:t>devitalised</a:t>
            </a:r>
            <a:r>
              <a:rPr lang="en-US" sz="1200" kern="1200" dirty="0">
                <a:solidFill>
                  <a:schemeClr val="tx1"/>
                </a:solidFill>
                <a:effectLst/>
                <a:latin typeface="+mn-lt"/>
                <a:ea typeface="+mn-ea"/>
                <a:cs typeface="+mn-cs"/>
              </a:rPr>
              <a:t> tissue, or microbial biofilm is present.  </a:t>
            </a:r>
            <a:endParaRPr lang="nl-NL" sz="1200" kern="1200" dirty="0">
              <a:solidFill>
                <a:schemeClr val="tx1"/>
              </a:solidFill>
              <a:effectLst/>
              <a:latin typeface="+mn-lt"/>
              <a:ea typeface="+mn-ea"/>
              <a:cs typeface="+mn-cs"/>
            </a:endParaRP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3</a:t>
            </a:fld>
            <a:endParaRPr lang="nl-NL"/>
          </a:p>
        </p:txBody>
      </p:sp>
    </p:spTree>
    <p:extLst>
      <p:ext uri="{BB962C8B-B14F-4D97-AF65-F5344CB8AC3E}">
        <p14:creationId xmlns:p14="http://schemas.microsoft.com/office/powerpoint/2010/main" val="33267775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sz="1200" b="1" i="0" kern="1200" dirty="0">
                <a:solidFill>
                  <a:schemeClr val="tx1"/>
                </a:solidFill>
                <a:effectLst/>
                <a:latin typeface="+mn-lt"/>
                <a:ea typeface="+mn-ea"/>
                <a:cs typeface="+mn-cs"/>
              </a:rPr>
              <a:t>Hyaluronan</a:t>
            </a:r>
            <a:r>
              <a:rPr lang="nl-NL" sz="1200" b="0" i="0" kern="1200" dirty="0">
                <a:solidFill>
                  <a:schemeClr val="tx1"/>
                </a:solidFill>
                <a:effectLst/>
                <a:latin typeface="+mn-lt"/>
                <a:ea typeface="+mn-ea"/>
                <a:cs typeface="+mn-cs"/>
              </a:rPr>
              <a:t> (volgens oudere </a:t>
            </a:r>
            <a:r>
              <a:rPr lang="nl-NL" sz="1200" b="0" i="0" u="none" strike="noStrike" kern="1200" dirty="0">
                <a:solidFill>
                  <a:schemeClr val="tx1"/>
                </a:solidFill>
                <a:effectLst/>
                <a:latin typeface="+mn-lt"/>
                <a:ea typeface="+mn-ea"/>
                <a:cs typeface="+mn-cs"/>
                <a:hlinkClick r:id="rId3" tooltip="Nomenclatuur"/>
              </a:rPr>
              <a:t>nomenclatuur</a:t>
            </a:r>
            <a:r>
              <a:rPr lang="nl-NL" sz="1200" b="0" i="0" kern="1200" dirty="0">
                <a:solidFill>
                  <a:schemeClr val="tx1"/>
                </a:solidFill>
                <a:effectLst/>
                <a:latin typeface="+mn-lt"/>
                <a:ea typeface="+mn-ea"/>
                <a:cs typeface="+mn-cs"/>
              </a:rPr>
              <a:t> ook </a:t>
            </a:r>
            <a:r>
              <a:rPr lang="nl-NL" sz="1200" b="1" i="0" kern="1200" dirty="0">
                <a:solidFill>
                  <a:schemeClr val="tx1"/>
                </a:solidFill>
                <a:effectLst/>
                <a:latin typeface="+mn-lt"/>
                <a:ea typeface="+mn-ea"/>
                <a:cs typeface="+mn-cs"/>
              </a:rPr>
              <a:t>hyaluronzuur</a:t>
            </a:r>
            <a:r>
              <a:rPr lang="nl-NL" sz="1200" b="0" i="0" kern="1200" dirty="0">
                <a:solidFill>
                  <a:schemeClr val="tx1"/>
                </a:solidFill>
                <a:effectLst/>
                <a:latin typeface="+mn-lt"/>
                <a:ea typeface="+mn-ea"/>
                <a:cs typeface="+mn-cs"/>
              </a:rPr>
              <a:t> of </a:t>
            </a:r>
            <a:r>
              <a:rPr lang="nl-NL" sz="1200" b="1" i="0" kern="1200" dirty="0">
                <a:solidFill>
                  <a:schemeClr val="tx1"/>
                </a:solidFill>
                <a:effectLst/>
                <a:latin typeface="+mn-lt"/>
                <a:ea typeface="+mn-ea"/>
                <a:cs typeface="+mn-cs"/>
              </a:rPr>
              <a:t>hyaluronaat</a:t>
            </a:r>
            <a:r>
              <a:rPr lang="nl-NL" sz="1200" b="0" i="0" kern="1200" dirty="0">
                <a:solidFill>
                  <a:schemeClr val="tx1"/>
                </a:solidFill>
                <a:effectLst/>
                <a:latin typeface="+mn-lt"/>
                <a:ea typeface="+mn-ea"/>
                <a:cs typeface="+mn-cs"/>
              </a:rPr>
              <a:t> genoemd) is een </a:t>
            </a:r>
            <a:r>
              <a:rPr lang="nl-NL" sz="1200" b="0" i="0" u="none" strike="noStrike" kern="1200" dirty="0">
                <a:solidFill>
                  <a:schemeClr val="tx1"/>
                </a:solidFill>
                <a:effectLst/>
                <a:latin typeface="+mn-lt"/>
                <a:ea typeface="+mn-ea"/>
                <a:cs typeface="+mn-cs"/>
                <a:hlinkClick r:id="rId4" tooltip="Glycosaminoglycaan"/>
              </a:rPr>
              <a:t>glycosaminoglycaan</a:t>
            </a:r>
            <a:r>
              <a:rPr lang="nl-NL" sz="1200" b="0" i="0" kern="1200" dirty="0">
                <a:solidFill>
                  <a:schemeClr val="tx1"/>
                </a:solidFill>
                <a:effectLst/>
                <a:latin typeface="+mn-lt"/>
                <a:ea typeface="+mn-ea"/>
                <a:cs typeface="+mn-cs"/>
              </a:rPr>
              <a:t> dat veelvuldig in </a:t>
            </a:r>
            <a:r>
              <a:rPr lang="nl-NL" sz="1200" b="0" i="0" u="none" strike="noStrike" kern="1200" dirty="0">
                <a:solidFill>
                  <a:schemeClr val="tx1"/>
                </a:solidFill>
                <a:effectLst/>
                <a:latin typeface="+mn-lt"/>
                <a:ea typeface="+mn-ea"/>
                <a:cs typeface="+mn-cs"/>
                <a:hlinkClick r:id="rId5" tooltip="Bindweefsel"/>
              </a:rPr>
              <a:t>bindweefsel</a:t>
            </a:r>
            <a:r>
              <a:rPr lang="nl-NL" sz="1200" b="0" i="0" kern="1200" dirty="0">
                <a:solidFill>
                  <a:schemeClr val="tx1"/>
                </a:solidFill>
                <a:effectLst/>
                <a:latin typeface="+mn-lt"/>
                <a:ea typeface="+mn-ea"/>
                <a:cs typeface="+mn-cs"/>
              </a:rPr>
              <a:t>, </a:t>
            </a:r>
            <a:r>
              <a:rPr lang="nl-NL" sz="1200" b="0" i="0" u="none" strike="noStrike" kern="1200" dirty="0">
                <a:solidFill>
                  <a:schemeClr val="tx1"/>
                </a:solidFill>
                <a:effectLst/>
                <a:latin typeface="+mn-lt"/>
                <a:ea typeface="+mn-ea"/>
                <a:cs typeface="+mn-cs"/>
                <a:hlinkClick r:id="rId6" tooltip="Epitheel"/>
              </a:rPr>
              <a:t>epitheelweefsel</a:t>
            </a:r>
            <a:r>
              <a:rPr lang="nl-NL" sz="1200" b="0" i="0" kern="1200" dirty="0">
                <a:solidFill>
                  <a:schemeClr val="tx1"/>
                </a:solidFill>
                <a:effectLst/>
                <a:latin typeface="+mn-lt"/>
                <a:ea typeface="+mn-ea"/>
                <a:cs typeface="+mn-cs"/>
              </a:rPr>
              <a:t> en </a:t>
            </a:r>
            <a:r>
              <a:rPr lang="nl-NL" sz="1200" b="0" i="0" u="none" strike="noStrike" kern="1200" dirty="0">
                <a:solidFill>
                  <a:schemeClr val="tx1"/>
                </a:solidFill>
                <a:effectLst/>
                <a:latin typeface="+mn-lt"/>
                <a:ea typeface="+mn-ea"/>
                <a:cs typeface="+mn-cs"/>
                <a:hlinkClick r:id="rId7" tooltip="Zenuwweefsel"/>
              </a:rPr>
              <a:t>zenuwweefsel</a:t>
            </a:r>
            <a:r>
              <a:rPr lang="nl-NL" sz="1200" b="0" i="0" kern="1200" dirty="0">
                <a:solidFill>
                  <a:schemeClr val="tx1"/>
                </a:solidFill>
                <a:effectLst/>
                <a:latin typeface="+mn-lt"/>
                <a:ea typeface="+mn-ea"/>
                <a:cs typeface="+mn-cs"/>
              </a:rPr>
              <a:t> voorkomt. Het is een van de belangrijkste componenten van de </a:t>
            </a:r>
            <a:r>
              <a:rPr lang="nl-NL" sz="1200" b="0" i="0" u="none" strike="noStrike" kern="1200" dirty="0">
                <a:solidFill>
                  <a:schemeClr val="tx1"/>
                </a:solidFill>
                <a:effectLst/>
                <a:latin typeface="+mn-lt"/>
                <a:ea typeface="+mn-ea"/>
                <a:cs typeface="+mn-cs"/>
                <a:hlinkClick r:id="rId8" tooltip="Extracellulaire vloeistof"/>
              </a:rPr>
              <a:t>extracellulaire matrix</a:t>
            </a:r>
            <a:r>
              <a:rPr lang="nl-NL" sz="1200" b="0" i="0" kern="1200" dirty="0">
                <a:solidFill>
                  <a:schemeClr val="tx1"/>
                </a:solidFill>
                <a:effectLst/>
                <a:latin typeface="+mn-lt"/>
                <a:ea typeface="+mn-ea"/>
                <a:cs typeface="+mn-cs"/>
              </a:rPr>
              <a:t>, en draagt in belangrijke mate bij aan de </a:t>
            </a:r>
            <a:r>
              <a:rPr lang="nl-NL" sz="1200" b="0" i="0" u="none" strike="noStrike" kern="1200" dirty="0">
                <a:solidFill>
                  <a:schemeClr val="tx1"/>
                </a:solidFill>
                <a:effectLst/>
                <a:latin typeface="+mn-lt"/>
                <a:ea typeface="+mn-ea"/>
                <a:cs typeface="+mn-cs"/>
                <a:hlinkClick r:id="rId9" tooltip="Proliferatie (cel)"/>
              </a:rPr>
              <a:t>celproliferatie</a:t>
            </a:r>
            <a:r>
              <a:rPr lang="nl-NL" sz="1200" b="0" i="0" kern="1200" dirty="0">
                <a:solidFill>
                  <a:schemeClr val="tx1"/>
                </a:solidFill>
                <a:effectLst/>
                <a:latin typeface="+mn-lt"/>
                <a:ea typeface="+mn-ea"/>
                <a:cs typeface="+mn-cs"/>
              </a:rPr>
              <a:t> en -migratie en is wellicht ook betrokken bij de progressie van sommige </a:t>
            </a:r>
            <a:r>
              <a:rPr lang="nl-NL" sz="1200" b="0" i="0" u="none" strike="noStrike" kern="1200" dirty="0">
                <a:solidFill>
                  <a:schemeClr val="tx1"/>
                </a:solidFill>
                <a:effectLst/>
                <a:latin typeface="+mn-lt"/>
                <a:ea typeface="+mn-ea"/>
                <a:cs typeface="+mn-cs"/>
                <a:hlinkClick r:id="rId10" tooltip="Tumor"/>
              </a:rPr>
              <a:t>tumoren</a:t>
            </a:r>
            <a:r>
              <a:rPr lang="nl-NL" sz="1200" b="0" i="0" kern="1200" dirty="0">
                <a:solidFill>
                  <a:schemeClr val="tx1"/>
                </a:solidFill>
                <a:effectLst/>
                <a:latin typeface="+mn-lt"/>
                <a:ea typeface="+mn-ea"/>
                <a:cs typeface="+mn-cs"/>
              </a:rPr>
              <a:t>.</a:t>
            </a:r>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13</a:t>
            </a:fld>
            <a:endParaRPr lang="nl-NL"/>
          </a:p>
        </p:txBody>
      </p:sp>
    </p:spTree>
    <p:extLst>
      <p:ext uri="{BB962C8B-B14F-4D97-AF65-F5344CB8AC3E}">
        <p14:creationId xmlns:p14="http://schemas.microsoft.com/office/powerpoint/2010/main" val="15274807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Fibroblasts located outside the wounds -&gt; in undamaged tissue so first expands, cause already pulling </a:t>
            </a:r>
          </a:p>
          <a:p>
            <a:r>
              <a:rPr lang="nl-NL" dirty="0"/>
              <a:t>Fibroblasts into the wound </a:t>
            </a: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17</a:t>
            </a:fld>
            <a:endParaRPr lang="nl-NL"/>
          </a:p>
        </p:txBody>
      </p:sp>
    </p:spTree>
    <p:extLst>
      <p:ext uri="{BB962C8B-B14F-4D97-AF65-F5344CB8AC3E}">
        <p14:creationId xmlns:p14="http://schemas.microsoft.com/office/powerpoint/2010/main" val="4265201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Several of the papers, have validated collagen deposit rates in the presence of inflammatory signals and chemokines, but rely on accurate tissue and blood composition. </a:t>
            </a:r>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strike="noStrike" spc="-1" dirty="0">
                <a:solidFill>
                  <a:srgbClr val="000000"/>
                </a:solidFill>
                <a:latin typeface="Arial"/>
                <a:ea typeface="DejaVu Sans"/>
              </a:rPr>
              <a:t>Specifically, as far as I can tell, every phase of healing is connected to the immune system but no other papers have modeled this relationship.  If we have a validated model connecting AP to any phase of wound healing, is essentially novel research but the inflammation phase is intuitively the best place to start.  We should seriously think about how we would be able to validate this though, although the original paper is directly concerned with inflammation (although a different type than that found in wound healing)</a:t>
            </a:r>
            <a:endParaRPr lang="en-US" sz="1200" b="0" strike="noStrike" spc="-1" dirty="0">
              <a:latin typeface="Arial"/>
            </a:endParaRP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19</a:t>
            </a:fld>
            <a:endParaRPr lang="nl-NL"/>
          </a:p>
        </p:txBody>
      </p:sp>
    </p:spTree>
    <p:extLst>
      <p:ext uri="{BB962C8B-B14F-4D97-AF65-F5344CB8AC3E}">
        <p14:creationId xmlns:p14="http://schemas.microsoft.com/office/powerpoint/2010/main" val="19833968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20</a:t>
            </a:fld>
            <a:endParaRPr lang="nl-NL"/>
          </a:p>
        </p:txBody>
      </p:sp>
    </p:spTree>
    <p:extLst>
      <p:ext uri="{BB962C8B-B14F-4D97-AF65-F5344CB8AC3E}">
        <p14:creationId xmlns:p14="http://schemas.microsoft.com/office/powerpoint/2010/main" val="37253637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strike="noStrike" spc="-1" dirty="0">
                <a:solidFill>
                  <a:srgbClr val="000000"/>
                </a:solidFill>
                <a:latin typeface="Arial"/>
                <a:ea typeface="DejaVu Sans"/>
              </a:rPr>
              <a:t>We should seriously think about how we would be able to validate this though</a:t>
            </a:r>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24</a:t>
            </a:fld>
            <a:endParaRPr lang="nl-NL"/>
          </a:p>
        </p:txBody>
      </p:sp>
    </p:spTree>
    <p:extLst>
      <p:ext uri="{BB962C8B-B14F-4D97-AF65-F5344CB8AC3E}">
        <p14:creationId xmlns:p14="http://schemas.microsoft.com/office/powerpoint/2010/main" val="22434802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26</a:t>
            </a:fld>
            <a:endParaRPr lang="nl-NL"/>
          </a:p>
        </p:txBody>
      </p:sp>
    </p:spTree>
    <p:extLst>
      <p:ext uri="{BB962C8B-B14F-4D97-AF65-F5344CB8AC3E}">
        <p14:creationId xmlns:p14="http://schemas.microsoft.com/office/powerpoint/2010/main" val="12869654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pc="-1" dirty="0">
                <a:solidFill>
                  <a:srgbClr val="000000"/>
                </a:solidFill>
                <a:ea typeface="DejaVu Sans"/>
              </a:rPr>
              <a:t>Main difference from </a:t>
            </a:r>
            <a:r>
              <a:rPr lang="en-US" spc="-1" dirty="0" err="1">
                <a:solidFill>
                  <a:srgbClr val="000000"/>
                </a:solidFill>
                <a:ea typeface="DejaVu Sans"/>
              </a:rPr>
              <a:t>cuteanous</a:t>
            </a:r>
            <a:r>
              <a:rPr lang="en-US" spc="-1" dirty="0">
                <a:solidFill>
                  <a:srgbClr val="000000"/>
                </a:solidFill>
                <a:ea typeface="DejaVu Sans"/>
              </a:rPr>
              <a:t> wounds is the </a:t>
            </a:r>
            <a:r>
              <a:rPr lang="en-US" spc="-1" dirty="0" err="1">
                <a:solidFill>
                  <a:srgbClr val="000000"/>
                </a:solidFill>
                <a:ea typeface="DejaVu Sans"/>
              </a:rPr>
              <a:t>the</a:t>
            </a:r>
            <a:r>
              <a:rPr lang="en-US" spc="-1" dirty="0">
                <a:solidFill>
                  <a:srgbClr val="000000"/>
                </a:solidFill>
                <a:ea typeface="DejaVu Sans"/>
              </a:rPr>
              <a:t> loss of the skin appendages and re-epithelialization, which can only occur from the edges of the wound.</a:t>
            </a:r>
            <a:endParaRPr lang="en-US" spc="-1" dirty="0">
              <a:latin typeface="Arial"/>
            </a:endParaRPr>
          </a:p>
          <a:p>
            <a:endParaRPr lang="nl-NL" dirty="0"/>
          </a:p>
          <a:p>
            <a:r>
              <a:rPr lang="en-US" dirty="0"/>
              <a:t>more specific about what happens to the dermis and epidermis (necrosis, ischemia, stem cell hair follicles destroyed, coagulation, ITMs in blood stream </a:t>
            </a:r>
            <a:r>
              <a:rPr lang="en-US" dirty="0" err="1"/>
              <a:t>etc</a:t>
            </a:r>
            <a:r>
              <a:rPr lang="en-US" dirty="0"/>
              <a:t>) during a severe 2nd or 3rd degree burn (especially for AP/immunology expert).</a:t>
            </a:r>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4</a:t>
            </a:fld>
            <a:endParaRPr lang="nl-NL"/>
          </a:p>
        </p:txBody>
      </p:sp>
    </p:spTree>
    <p:extLst>
      <p:ext uri="{BB962C8B-B14F-4D97-AF65-F5344CB8AC3E}">
        <p14:creationId xmlns:p14="http://schemas.microsoft.com/office/powerpoint/2010/main" val="1084512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strike="noStrike" spc="-1" dirty="0">
                <a:solidFill>
                  <a:srgbClr val="000000"/>
                </a:solidFill>
                <a:latin typeface="+mn-lt"/>
                <a:ea typeface="Calibri"/>
              </a:rPr>
              <a:t>glands that invaginate deep into the dermis and serve as efficient sources of epithelial regrowth after more superficial injury.</a:t>
            </a:r>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5</a:t>
            </a:fld>
            <a:endParaRPr lang="nl-NL"/>
          </a:p>
        </p:txBody>
      </p:sp>
    </p:spTree>
    <p:extLst>
      <p:ext uri="{BB962C8B-B14F-4D97-AF65-F5344CB8AC3E}">
        <p14:creationId xmlns:p14="http://schemas.microsoft.com/office/powerpoint/2010/main" val="805247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Wound healing consists of re-epithelialization, contraction and formation of granulation and scar tissue. TGF-β is involved in these events, but its exact roles are not well understood. Here we demonstrate that topical application of a synthetic TGF-β antagonist accelerates re-epithelialization in pig burn wounds (100% re-epithelialization in antagonist-treated wounds vs. ~ 70% </a:t>
            </a:r>
            <a:r>
              <a:rPr lang="en-US" dirty="0" err="1"/>
              <a:t>reepithelialization</a:t>
            </a:r>
            <a:r>
              <a:rPr lang="en-US" dirty="0"/>
              <a:t> in control wounds on postburn day 26) and reduces wound contraction and scarring in standard pig skin burn, pig skin excision and rabbit skin excision wounds.</a:t>
            </a:r>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6</a:t>
            </a:fld>
            <a:endParaRPr lang="nl-NL"/>
          </a:p>
        </p:txBody>
      </p:sp>
    </p:spTree>
    <p:extLst>
      <p:ext uri="{BB962C8B-B14F-4D97-AF65-F5344CB8AC3E}">
        <p14:creationId xmlns:p14="http://schemas.microsoft.com/office/powerpoint/2010/main" val="39898608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What causes a better healing of burn wounds?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200" dirty="0">
              <a:solidFill>
                <a:schemeClr val="tx1"/>
              </a:solidFill>
            </a:endParaRPr>
          </a:p>
          <a:p>
            <a:pPr algn="ctr"/>
            <a:r>
              <a:rPr lang="nl-NL" sz="1200" dirty="0"/>
              <a:t>Model </a:t>
            </a:r>
            <a:r>
              <a:rPr lang="nl-NL" sz="1200" dirty="0" err="1"/>
              <a:t>the</a:t>
            </a:r>
            <a:r>
              <a:rPr lang="nl-NL" sz="1200" dirty="0"/>
              <a:t> </a:t>
            </a:r>
            <a:r>
              <a:rPr lang="nl-NL" sz="1200" dirty="0" err="1"/>
              <a:t>healing</a:t>
            </a:r>
            <a:r>
              <a:rPr lang="nl-NL" sz="1200" dirty="0"/>
              <a:t> </a:t>
            </a:r>
            <a:r>
              <a:rPr lang="nl-NL" sz="1200" dirty="0" err="1"/>
              <a:t>process</a:t>
            </a:r>
            <a:r>
              <a:rPr lang="nl-NL" sz="1200" dirty="0"/>
              <a:t> </a:t>
            </a:r>
            <a:r>
              <a:rPr lang="nl-NL" sz="1200" dirty="0" err="1"/>
              <a:t>to</a:t>
            </a:r>
            <a:r>
              <a:rPr lang="nl-NL" sz="1200" dirty="0"/>
              <a:t> </a:t>
            </a:r>
          </a:p>
          <a:p>
            <a:pPr algn="ctr"/>
            <a:r>
              <a:rPr lang="nl-NL" sz="1200" dirty="0" err="1"/>
              <a:t>investigate</a:t>
            </a:r>
            <a:r>
              <a:rPr lang="nl-NL" sz="1200" dirty="0"/>
              <a:t> </a:t>
            </a:r>
            <a:r>
              <a:rPr lang="nl-NL" sz="1200" dirty="0" err="1"/>
              <a:t>how</a:t>
            </a:r>
            <a:r>
              <a:rPr lang="nl-NL" sz="1200" dirty="0"/>
              <a:t> </a:t>
            </a:r>
            <a:r>
              <a:rPr lang="nl-NL" sz="1200" dirty="0" err="1"/>
              <a:t>all</a:t>
            </a:r>
            <a:r>
              <a:rPr lang="nl-NL" sz="1200" dirty="0"/>
              <a:t> </a:t>
            </a:r>
            <a:r>
              <a:rPr lang="nl-NL" sz="1200" dirty="0" err="1"/>
              <a:t>agents</a:t>
            </a:r>
            <a:r>
              <a:rPr lang="nl-NL" sz="1200" dirty="0"/>
              <a:t> are </a:t>
            </a:r>
            <a:r>
              <a:rPr lang="nl-NL" sz="1200" dirty="0" err="1"/>
              <a:t>influencing</a:t>
            </a:r>
            <a:r>
              <a:rPr lang="nl-NL" sz="1200" dirty="0"/>
              <a:t> </a:t>
            </a:r>
            <a:r>
              <a:rPr lang="nl-NL" sz="1200" dirty="0" err="1"/>
              <a:t>each</a:t>
            </a:r>
            <a:r>
              <a:rPr lang="nl-NL" sz="1200" dirty="0"/>
              <a:t> </a:t>
            </a:r>
            <a:r>
              <a:rPr lang="nl-NL" sz="1200" dirty="0" err="1"/>
              <a:t>other</a:t>
            </a:r>
            <a:endParaRPr lang="nl-NL"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200" dirty="0">
              <a:solidFill>
                <a:schemeClr val="tx1"/>
              </a:solidFill>
            </a:endParaRP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7</a:t>
            </a:fld>
            <a:endParaRPr lang="nl-NL"/>
          </a:p>
        </p:txBody>
      </p:sp>
    </p:spTree>
    <p:extLst>
      <p:ext uri="{BB962C8B-B14F-4D97-AF65-F5344CB8AC3E}">
        <p14:creationId xmlns:p14="http://schemas.microsoft.com/office/powerpoint/2010/main" val="3956607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Perfect skin regeneration of burn wounds remains a challenge. There is still a lack of fundamental understanding of the interactions between different cell types, complex cell </a:t>
            </a:r>
            <a:r>
              <a:rPr lang="en-US" sz="1200" kern="1200" dirty="0" err="1">
                <a:solidFill>
                  <a:schemeClr val="tx1"/>
                </a:solidFill>
                <a:effectLst/>
                <a:latin typeface="+mn-lt"/>
                <a:ea typeface="+mn-ea"/>
                <a:cs typeface="+mn-cs"/>
              </a:rPr>
              <a:t>signalling</a:t>
            </a:r>
            <a:r>
              <a:rPr lang="en-US" sz="1200" kern="1200" dirty="0">
                <a:solidFill>
                  <a:schemeClr val="tx1"/>
                </a:solidFill>
                <a:effectLst/>
                <a:latin typeface="+mn-lt"/>
                <a:ea typeface="+mn-ea"/>
                <a:cs typeface="+mn-cs"/>
              </a:rPr>
              <a:t> networks and mechanical feedback loops during the wound healing process. Previous efforts have focused on constructing dynamic computational frameworks simulating cutaneous wound healing [1,2,3], but have not focused on burn wound healing.  </a:t>
            </a:r>
            <a:endParaRPr lang="nl-NL"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addition, dynamic computational models have been used to study the inflammation process in wound healing. </a:t>
            </a:r>
            <a:r>
              <a:rPr lang="en-US" sz="1200" kern="1200" dirty="0" err="1">
                <a:solidFill>
                  <a:schemeClr val="tx1"/>
                </a:solidFill>
                <a:effectLst/>
                <a:latin typeface="+mn-lt"/>
                <a:ea typeface="+mn-ea"/>
                <a:cs typeface="+mn-cs"/>
              </a:rPr>
              <a:t>Presbitero</a:t>
            </a:r>
            <a:r>
              <a:rPr lang="en-US" sz="1200" kern="1200" dirty="0">
                <a:solidFill>
                  <a:schemeClr val="tx1"/>
                </a:solidFill>
                <a:effectLst/>
                <a:latin typeface="+mn-lt"/>
                <a:ea typeface="+mn-ea"/>
                <a:cs typeface="+mn-cs"/>
              </a:rPr>
              <a:t> et al. [4] constructed a validated numerical systemic inflammation model under clinical treatment conditions of the Alkaline Phosphatase enzyme. Alkaline phosphatase (AP) exhibits anti-inflammatory effects by dephosphorylating inflammation triggering moieties (ITMs) like bacterial lipopolysaccharides and extracellular nucleotides.</a:t>
            </a:r>
            <a:endParaRPr lang="nl-NL"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These models are all not burn wound specific, therefore adjustments or an expansion of these models are demanded, to simulate the burn wound procedure.  The link between the AP model and the cutaneous wound healing models, has not been investigated/found yet. By first performing a literature review focused on possible connections, this will be investigated. Constructing a computational model simulating burn wound healing would be a step forward towards a better understanding of dynamical adaptation to heal burn wounds. </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ABM: simulating the actions and interactions of autonomous agents (both individual or collective entities such as organizations or groups) with a view to assessing their effects on the system as a whole</a:t>
            </a:r>
          </a:p>
          <a:p>
            <a:endParaRPr lang="nl-NL" sz="1200" kern="1200" dirty="0">
              <a:solidFill>
                <a:schemeClr val="tx1"/>
              </a:solidFill>
              <a:effectLst/>
              <a:latin typeface="+mn-lt"/>
              <a:ea typeface="+mn-ea"/>
              <a:cs typeface="+mn-cs"/>
            </a:endParaRP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8</a:t>
            </a:fld>
            <a:endParaRPr lang="nl-NL"/>
          </a:p>
        </p:txBody>
      </p:sp>
    </p:spTree>
    <p:extLst>
      <p:ext uri="{BB962C8B-B14F-4D97-AF65-F5344CB8AC3E}">
        <p14:creationId xmlns:p14="http://schemas.microsoft.com/office/powerpoint/2010/main" val="1267381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All models talk about validated models of different phases but not linked to the immune system model because came out in 2018. we only need the link </a:t>
            </a:r>
          </a:p>
        </p:txBody>
      </p:sp>
      <p:sp>
        <p:nvSpPr>
          <p:cNvPr id="4" name="Slide Number Placeholder 3"/>
          <p:cNvSpPr>
            <a:spLocks noGrp="1"/>
          </p:cNvSpPr>
          <p:nvPr>
            <p:ph type="sldNum" sz="quarter" idx="5"/>
          </p:nvPr>
        </p:nvSpPr>
        <p:spPr/>
        <p:txBody>
          <a:bodyPr/>
          <a:lstStyle/>
          <a:p>
            <a:fld id="{F924AD4D-05E5-44FD-9C92-6E79E895C1C8}" type="slidenum">
              <a:rPr lang="nl-NL" smtClean="0"/>
              <a:t>9</a:t>
            </a:fld>
            <a:endParaRPr lang="nl-NL"/>
          </a:p>
        </p:txBody>
      </p:sp>
    </p:spTree>
    <p:extLst>
      <p:ext uri="{BB962C8B-B14F-4D97-AF65-F5344CB8AC3E}">
        <p14:creationId xmlns:p14="http://schemas.microsoft.com/office/powerpoint/2010/main" val="4103148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0B1F5F9F-5DBF-49CA-8AD8-A3CC61AB547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paper and therefore the “tissue” represents the entire body.  It is.  For severe burns, and the </a:t>
            </a:r>
            <a:r>
              <a:rPr lang="en-US" sz="1200" kern="1200" dirty="0" err="1">
                <a:solidFill>
                  <a:schemeClr val="tx1"/>
                </a:solidFill>
                <a:effectLst/>
                <a:latin typeface="+mn-lt"/>
                <a:ea typeface="+mn-ea"/>
                <a:cs typeface="+mn-cs"/>
              </a:rPr>
              <a:t>minimisation</a:t>
            </a:r>
            <a:r>
              <a:rPr lang="en-US" sz="1200" kern="1200" dirty="0">
                <a:solidFill>
                  <a:schemeClr val="tx1"/>
                </a:solidFill>
                <a:effectLst/>
                <a:latin typeface="+mn-lt"/>
                <a:ea typeface="+mn-ea"/>
                <a:cs typeface="+mn-cs"/>
              </a:rPr>
              <a:t> of scarring, we most likely need to introduce a cell agent based model that is coupled to the HIIS model.  There are several interlinked phases of burn wound healing, each phase of the process is dependent on the preceding </a:t>
            </a:r>
            <a:r>
              <a:rPr lang="en-US" sz="1200" kern="1200" dirty="0" err="1">
                <a:solidFill>
                  <a:schemeClr val="tx1"/>
                </a:solidFill>
                <a:effectLst/>
                <a:latin typeface="+mn-lt"/>
                <a:ea typeface="+mn-ea"/>
                <a:cs typeface="+mn-cs"/>
              </a:rPr>
              <a:t>spatio</a:t>
            </a:r>
            <a:r>
              <a:rPr lang="en-US" sz="1200" kern="1200" dirty="0">
                <a:solidFill>
                  <a:schemeClr val="tx1"/>
                </a:solidFill>
                <a:effectLst/>
                <a:latin typeface="+mn-lt"/>
                <a:ea typeface="+mn-ea"/>
                <a:cs typeface="+mn-cs"/>
              </a:rPr>
              <a:t>-temporal action of the IS.  E.g. the ECM cannot be </a:t>
            </a:r>
            <a:r>
              <a:rPr lang="en-US" sz="1200" kern="1200" dirty="0" err="1">
                <a:solidFill>
                  <a:schemeClr val="tx1"/>
                </a:solidFill>
                <a:effectLst/>
                <a:latin typeface="+mn-lt"/>
                <a:ea typeface="+mn-ea"/>
                <a:cs typeface="+mn-cs"/>
              </a:rPr>
              <a:t>remodelled</a:t>
            </a:r>
            <a:r>
              <a:rPr lang="en-US" sz="1200" kern="1200" dirty="0">
                <a:solidFill>
                  <a:schemeClr val="tx1"/>
                </a:solidFill>
                <a:effectLst/>
                <a:latin typeface="+mn-lt"/>
                <a:ea typeface="+mn-ea"/>
                <a:cs typeface="+mn-cs"/>
              </a:rPr>
              <a:t> until there has been sufficient angiogenesis.  </a:t>
            </a:r>
            <a:endParaRPr lang="nl-NL" sz="1200" kern="1200" dirty="0">
              <a:solidFill>
                <a:schemeClr val="tx1"/>
              </a:solidFill>
              <a:effectLst/>
              <a:latin typeface="+mn-lt"/>
              <a:ea typeface="+mn-ea"/>
              <a:cs typeface="+mn-cs"/>
            </a:endParaRPr>
          </a:p>
          <a:p>
            <a:endParaRPr lang="nl-NL" dirty="0"/>
          </a:p>
          <a:p>
            <a:r>
              <a:rPr lang="en-US" sz="1200" kern="1200" dirty="0">
                <a:solidFill>
                  <a:schemeClr val="tx1"/>
                </a:solidFill>
                <a:effectLst/>
                <a:latin typeface="+mn-lt"/>
                <a:ea typeface="+mn-ea"/>
                <a:cs typeface="+mn-cs"/>
              </a:rPr>
              <a:t>suggests ATP and H202 may establish a pro-inflammatory permissive environment to potentiate the recruitment of immune cells into the inflamed tissue.  Some evidence that </a:t>
            </a:r>
            <a:r>
              <a:rPr lang="en-US" sz="1200" kern="1200" dirty="0" err="1">
                <a:solidFill>
                  <a:schemeClr val="tx1"/>
                </a:solidFill>
                <a:effectLst/>
                <a:latin typeface="+mn-lt"/>
                <a:ea typeface="+mn-ea"/>
                <a:cs typeface="+mn-cs"/>
              </a:rPr>
              <a:t>atp</a:t>
            </a:r>
            <a:r>
              <a:rPr lang="en-US" sz="1200" kern="1200" dirty="0">
                <a:solidFill>
                  <a:schemeClr val="tx1"/>
                </a:solidFill>
                <a:effectLst/>
                <a:latin typeface="+mn-lt"/>
                <a:ea typeface="+mn-ea"/>
                <a:cs typeface="+mn-cs"/>
              </a:rPr>
              <a:t> enhances response to attractant by generating a signal amplification loop </a:t>
            </a:r>
            <a:endParaRPr lang="nl-NL" dirty="0"/>
          </a:p>
        </p:txBody>
      </p:sp>
    </p:spTree>
    <p:extLst>
      <p:ext uri="{BB962C8B-B14F-4D97-AF65-F5344CB8AC3E}">
        <p14:creationId xmlns:p14="http://schemas.microsoft.com/office/powerpoint/2010/main" val="26442061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To the best of our</a:t>
            </a:r>
          </a:p>
          <a:p>
            <a:r>
              <a:rPr lang="en-US" sz="1200" b="0" i="0" u="none" strike="noStrike" kern="1200" baseline="0" dirty="0">
                <a:solidFill>
                  <a:schemeClr val="tx1"/>
                </a:solidFill>
                <a:latin typeface="+mn-lt"/>
                <a:ea typeface="+mn-ea"/>
                <a:cs typeface="+mn-cs"/>
              </a:rPr>
              <a:t>knowledge this is the first numerical model of a complex innate</a:t>
            </a:r>
          </a:p>
          <a:p>
            <a:r>
              <a:rPr lang="en-US" sz="1200" b="0" i="0" u="none" strike="noStrike" kern="1200" baseline="0" dirty="0">
                <a:solidFill>
                  <a:schemeClr val="tx1"/>
                </a:solidFill>
                <a:latin typeface="+mn-lt"/>
                <a:ea typeface="+mn-ea"/>
                <a:cs typeface="+mn-cs"/>
              </a:rPr>
              <a:t>immune response that is quantitatively validated with clinical</a:t>
            </a:r>
          </a:p>
          <a:p>
            <a:r>
              <a:rPr lang="en-US" sz="1200" b="0" i="0" u="none" strike="noStrike" kern="1200" baseline="0" dirty="0">
                <a:solidFill>
                  <a:schemeClr val="tx1"/>
                </a:solidFill>
                <a:latin typeface="+mn-lt"/>
                <a:ea typeface="+mn-ea"/>
                <a:cs typeface="+mn-cs"/>
              </a:rPr>
              <a:t>data. Our work paves the way to a deeper understanding of the</a:t>
            </a:r>
          </a:p>
          <a:p>
            <a:r>
              <a:rPr lang="en-US" sz="1200" b="0" i="0" u="none" strike="noStrike" kern="1200" baseline="0" dirty="0">
                <a:solidFill>
                  <a:schemeClr val="tx1"/>
                </a:solidFill>
                <a:latin typeface="+mn-lt"/>
                <a:ea typeface="+mn-ea"/>
                <a:cs typeface="+mn-cs"/>
              </a:rPr>
              <a:t>immunological mechanisms underpinning this important</a:t>
            </a:r>
          </a:p>
          <a:p>
            <a:r>
              <a:rPr lang="nl-NL" sz="1200" b="0" i="0" u="none" strike="noStrike" kern="1200" baseline="0" dirty="0">
                <a:solidFill>
                  <a:schemeClr val="tx1"/>
                </a:solidFill>
                <a:latin typeface="+mn-lt"/>
                <a:ea typeface="+mn-ea"/>
                <a:cs typeface="+mn-cs"/>
              </a:rPr>
              <a:t>innate immune response to oxidative stress mediated</a:t>
            </a:r>
          </a:p>
          <a:p>
            <a:r>
              <a:rPr lang="nl-NL" sz="1200" b="0" i="0" u="none" strike="noStrike" kern="1200" baseline="0" dirty="0">
                <a:solidFill>
                  <a:schemeClr val="tx1"/>
                </a:solidFill>
                <a:latin typeface="+mn-lt"/>
                <a:ea typeface="+mn-ea"/>
                <a:cs typeface="+mn-cs"/>
              </a:rPr>
              <a:t>inflammation.</a:t>
            </a:r>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11</a:t>
            </a:fld>
            <a:endParaRPr lang="nl-NL"/>
          </a:p>
        </p:txBody>
      </p:sp>
    </p:spTree>
    <p:extLst>
      <p:ext uri="{BB962C8B-B14F-4D97-AF65-F5344CB8AC3E}">
        <p14:creationId xmlns:p14="http://schemas.microsoft.com/office/powerpoint/2010/main" val="3605759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20-5-2019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77726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20-5-2019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982371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20-5-2019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3894514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20-5-2019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2803725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125684-C550-4FD4-B350-720158561533}" type="datetimeFigureOut">
              <a:rPr lang="nl-NL" smtClean="0"/>
              <a:t>20-5-2019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469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125684-C550-4FD4-B350-720158561533}" type="datetimeFigureOut">
              <a:rPr lang="nl-NL" smtClean="0"/>
              <a:t>20-5-2019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2803273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125684-C550-4FD4-B350-720158561533}" type="datetimeFigureOut">
              <a:rPr lang="nl-NL" smtClean="0"/>
              <a:t>20-5-2019</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787709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125684-C550-4FD4-B350-720158561533}" type="datetimeFigureOut">
              <a:rPr lang="nl-NL" smtClean="0"/>
              <a:t>20-5-2019</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1816683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9125684-C550-4FD4-B350-720158561533}" type="datetimeFigureOut">
              <a:rPr lang="nl-NL" smtClean="0"/>
              <a:t>20-5-2019</a:t>
            </a:fld>
            <a:endParaRPr lang="nl-NL"/>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nl-NL"/>
          </a:p>
        </p:txBody>
      </p:sp>
      <p:sp>
        <p:nvSpPr>
          <p:cNvPr id="9" name="Slide Number Placeholder 8"/>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2894471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9125684-C550-4FD4-B350-720158561533}" type="datetimeFigureOut">
              <a:rPr lang="nl-NL" smtClean="0"/>
              <a:t>20-5-2019</a:t>
            </a:fld>
            <a:endParaRPr lang="nl-NL"/>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nl-NL"/>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FA90CF4-DBE5-4599-BC22-A53E302D6B92}" type="slidenum">
              <a:rPr lang="nl-NL" smtClean="0"/>
              <a:t>‹#›</a:t>
            </a:fld>
            <a:endParaRPr lang="nl-NL"/>
          </a:p>
        </p:txBody>
      </p:sp>
    </p:spTree>
    <p:extLst>
      <p:ext uri="{BB962C8B-B14F-4D97-AF65-F5344CB8AC3E}">
        <p14:creationId xmlns:p14="http://schemas.microsoft.com/office/powerpoint/2010/main" val="24180768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125684-C550-4FD4-B350-720158561533}" type="datetimeFigureOut">
              <a:rPr lang="nl-NL" smtClean="0"/>
              <a:t>20-5-2019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4201416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9125684-C550-4FD4-B350-720158561533}" type="datetimeFigureOut">
              <a:rPr lang="nl-NL" smtClean="0"/>
              <a:t>20-5-2019</a:t>
            </a:fld>
            <a:endParaRPr lang="nl-NL"/>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nl-NL"/>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FA90CF4-DBE5-4599-BC22-A53E302D6B92}" type="slidenum">
              <a:rPr lang="nl-NL" smtClean="0"/>
              <a:t>‹#›</a:t>
            </a:fld>
            <a:endParaRPr lang="nl-NL"/>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5943871"/>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11.wmf"/><Relationship Id="rId5" Type="http://schemas.openxmlformats.org/officeDocument/2006/relationships/oleObject" Target="../embeddings/oleObject1.bin"/><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F592E-51E3-4966-942B-2ECDFA03D7BE}"/>
              </a:ext>
            </a:extLst>
          </p:cNvPr>
          <p:cNvSpPr>
            <a:spLocks noGrp="1"/>
          </p:cNvSpPr>
          <p:nvPr>
            <p:ph type="ctrTitle" idx="4294967295"/>
          </p:nvPr>
        </p:nvSpPr>
        <p:spPr>
          <a:xfrm>
            <a:off x="1066800" y="524941"/>
            <a:ext cx="10058400" cy="3565525"/>
          </a:xfrm>
        </p:spPr>
        <p:txBody>
          <a:bodyPr/>
          <a:lstStyle/>
          <a:p>
            <a:r>
              <a:rPr lang="nl-NL" b="1" dirty="0"/>
              <a:t>Modelling b</a:t>
            </a:r>
            <a:r>
              <a:rPr lang="nl-NL" sz="4800" b="1" dirty="0">
                <a:solidFill>
                  <a:schemeClr val="tx1">
                    <a:lumMod val="75000"/>
                    <a:lumOff val="25000"/>
                  </a:schemeClr>
                </a:solidFill>
              </a:rPr>
              <a:t>urn wound healing</a:t>
            </a:r>
          </a:p>
        </p:txBody>
      </p:sp>
      <p:sp>
        <p:nvSpPr>
          <p:cNvPr id="4" name="TextBox 3">
            <a:extLst>
              <a:ext uri="{FF2B5EF4-FFF2-40B4-BE49-F238E27FC236}">
                <a16:creationId xmlns:a16="http://schemas.microsoft.com/office/drawing/2014/main" id="{E9D258E2-84AB-4BC4-A3AE-65785729F8DA}"/>
              </a:ext>
            </a:extLst>
          </p:cNvPr>
          <p:cNvSpPr txBox="1"/>
          <p:nvPr/>
        </p:nvSpPr>
        <p:spPr>
          <a:xfrm>
            <a:off x="1166070" y="4665677"/>
            <a:ext cx="1569660" cy="923330"/>
          </a:xfrm>
          <a:prstGeom prst="rect">
            <a:avLst/>
          </a:prstGeom>
          <a:noFill/>
        </p:spPr>
        <p:txBody>
          <a:bodyPr wrap="none" rtlCol="0">
            <a:spAutoFit/>
          </a:bodyPr>
          <a:lstStyle/>
          <a:p>
            <a:r>
              <a:rPr lang="nl-NL" dirty="0">
                <a:solidFill>
                  <a:schemeClr val="bg2">
                    <a:lumMod val="50000"/>
                  </a:schemeClr>
                </a:solidFill>
              </a:rPr>
              <a:t>Mark de Boer	</a:t>
            </a:r>
          </a:p>
          <a:p>
            <a:r>
              <a:rPr lang="nl-NL" dirty="0">
                <a:solidFill>
                  <a:schemeClr val="bg2">
                    <a:lumMod val="50000"/>
                  </a:schemeClr>
                </a:solidFill>
              </a:rPr>
              <a:t>Ben Dickens</a:t>
            </a:r>
          </a:p>
          <a:p>
            <a:endParaRPr lang="nl-NL" dirty="0"/>
          </a:p>
        </p:txBody>
      </p:sp>
      <p:pic>
        <p:nvPicPr>
          <p:cNvPr id="3076" name="Picture 4" descr="Afbeeldingsresultaat voor computer systems">
            <a:extLst>
              <a:ext uri="{FF2B5EF4-FFF2-40B4-BE49-F238E27FC236}">
                <a16:creationId xmlns:a16="http://schemas.microsoft.com/office/drawing/2014/main" id="{5844EA76-C7CA-479A-B2BE-0FBB090F0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72338"/>
            <a:ext cx="12481494" cy="4493338"/>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163B53BC-941A-45E8-96B5-024760EA90C6}"/>
              </a:ext>
            </a:extLst>
          </p:cNvPr>
          <p:cNvCxnSpPr>
            <a:cxnSpLocks/>
          </p:cNvCxnSpPr>
          <p:nvPr/>
        </p:nvCxnSpPr>
        <p:spPr>
          <a:xfrm>
            <a:off x="1166070" y="4090466"/>
            <a:ext cx="7187516"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9661289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106658" y="202627"/>
            <a:ext cx="10767289" cy="1449387"/>
          </a:xfrm>
        </p:spPr>
        <p:txBody>
          <a:bodyPr>
            <a:normAutofit fontScale="90000"/>
          </a:bodyPr>
          <a:lstStyle/>
          <a:p>
            <a:br>
              <a:rPr lang="en-US" b="1" i="1" dirty="0"/>
            </a:br>
            <a:r>
              <a:rPr lang="en-US" sz="3600" b="1" dirty="0" err="1"/>
              <a:t>Sloot</a:t>
            </a:r>
            <a:r>
              <a:rPr lang="en-US" sz="3600" b="1" dirty="0"/>
              <a:t> et al. 2018 ~</a:t>
            </a:r>
            <a:br>
              <a:rPr lang="en-US" sz="3600" b="1" i="1" dirty="0">
                <a:solidFill>
                  <a:srgbClr val="00B050"/>
                </a:solidFill>
              </a:rPr>
            </a:br>
            <a:r>
              <a:rPr lang="en-US" sz="3600" dirty="0"/>
              <a:t>Alkaline</a:t>
            </a:r>
            <a:r>
              <a:rPr lang="en-US" sz="3600" dirty="0">
                <a:solidFill>
                  <a:srgbClr val="00B050"/>
                </a:solidFill>
              </a:rPr>
              <a:t> </a:t>
            </a:r>
            <a:r>
              <a:rPr lang="en-US" sz="3600" dirty="0" err="1"/>
              <a:t>Phospatase</a:t>
            </a:r>
            <a:r>
              <a:rPr lang="en-US" sz="3600" dirty="0"/>
              <a:t> and it’s role in the Immune System</a:t>
            </a:r>
            <a:endParaRPr lang="nl-NL" sz="3600"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106658" y="1652014"/>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947428" y="2229095"/>
            <a:ext cx="4403188" cy="40011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nl-NL" sz="2000" dirty="0"/>
          </a:p>
        </p:txBody>
      </p:sp>
      <p:sp>
        <p:nvSpPr>
          <p:cNvPr id="3" name="TextBox 2">
            <a:extLst>
              <a:ext uri="{FF2B5EF4-FFF2-40B4-BE49-F238E27FC236}">
                <a16:creationId xmlns:a16="http://schemas.microsoft.com/office/drawing/2014/main" id="{693DFEA6-4E59-45AE-A4DA-36932E0C7895}"/>
              </a:ext>
            </a:extLst>
          </p:cNvPr>
          <p:cNvSpPr txBox="1"/>
          <p:nvPr/>
        </p:nvSpPr>
        <p:spPr>
          <a:xfrm>
            <a:off x="1106658" y="1920470"/>
            <a:ext cx="9728119" cy="3046988"/>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a:t>Simulates innate immune system</a:t>
            </a:r>
          </a:p>
          <a:p>
            <a:pPr marL="285750" indent="-285750">
              <a:buClr>
                <a:schemeClr val="accent2"/>
              </a:buClr>
              <a:buFont typeface="Arial" panose="020B0604020202020204" pitchFamily="34" charset="0"/>
              <a:buChar char="•"/>
            </a:pPr>
            <a:r>
              <a:rPr lang="en-US" sz="2400" dirty="0"/>
              <a:t>Models systemic insult (massive amount of ITMs) from multiple sources </a:t>
            </a:r>
          </a:p>
          <a:p>
            <a:pPr marL="285750" indent="-285750">
              <a:buClr>
                <a:schemeClr val="accent2"/>
              </a:buClr>
              <a:buFont typeface="Arial" panose="020B0604020202020204" pitchFamily="34" charset="0"/>
              <a:buChar char="•"/>
            </a:pPr>
            <a:r>
              <a:rPr lang="en-US" sz="2400" dirty="0"/>
              <a:t>Compartmentalized into: liver, blood stream, and tissue</a:t>
            </a:r>
          </a:p>
          <a:p>
            <a:pPr marL="285750" indent="-285750">
              <a:buClr>
                <a:schemeClr val="accent2"/>
              </a:buClr>
              <a:buFont typeface="Arial" panose="020B0604020202020204" pitchFamily="34" charset="0"/>
              <a:buChar char="•"/>
            </a:pPr>
            <a:r>
              <a:rPr lang="en-US" sz="2400" dirty="0"/>
              <a:t>Healing phases are dependent on the preceding </a:t>
            </a:r>
            <a:r>
              <a:rPr lang="en-US" sz="2400" dirty="0" err="1"/>
              <a:t>spatio</a:t>
            </a:r>
            <a:r>
              <a:rPr lang="en-US" sz="2400" dirty="0"/>
              <a:t>-temporal action of the IS</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en-US" sz="2400" dirty="0"/>
              <a:t>AP model is already sufficient to predict/protect against organ damage.</a:t>
            </a:r>
          </a:p>
          <a:p>
            <a:pPr marL="285750" indent="-285750">
              <a:buClr>
                <a:schemeClr val="accent2"/>
              </a:buClr>
              <a:buFont typeface="Arial" panose="020B0604020202020204" pitchFamily="34" charset="0"/>
              <a:buChar char="•"/>
            </a:pPr>
            <a:endParaRPr lang="en-US" sz="2400" dirty="0"/>
          </a:p>
        </p:txBody>
      </p:sp>
    </p:spTree>
    <p:extLst>
      <p:ext uri="{BB962C8B-B14F-4D97-AF65-F5344CB8AC3E}">
        <p14:creationId xmlns:p14="http://schemas.microsoft.com/office/powerpoint/2010/main" val="388993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14CEEA0-8406-4871-A7C5-83EFFF77CA7B}"/>
              </a:ext>
            </a:extLst>
          </p:cNvPr>
          <p:cNvPicPr>
            <a:picLocks noChangeAspect="1"/>
          </p:cNvPicPr>
          <p:nvPr/>
        </p:nvPicPr>
        <p:blipFill>
          <a:blip r:embed="rId3"/>
          <a:stretch>
            <a:fillRect/>
          </a:stretch>
        </p:blipFill>
        <p:spPr>
          <a:xfrm>
            <a:off x="0" y="265236"/>
            <a:ext cx="8833448" cy="5947387"/>
          </a:xfrm>
          <a:prstGeom prst="rect">
            <a:avLst/>
          </a:prstGeom>
        </p:spPr>
      </p:pic>
      <p:sp>
        <p:nvSpPr>
          <p:cNvPr id="4" name="Rectangle 3">
            <a:extLst>
              <a:ext uri="{FF2B5EF4-FFF2-40B4-BE49-F238E27FC236}">
                <a16:creationId xmlns:a16="http://schemas.microsoft.com/office/drawing/2014/main" id="{C4D46C5E-B7E2-42EE-A5AE-AD5D4004CCDF}"/>
              </a:ext>
            </a:extLst>
          </p:cNvPr>
          <p:cNvSpPr/>
          <p:nvPr/>
        </p:nvSpPr>
        <p:spPr>
          <a:xfrm>
            <a:off x="8626414" y="600274"/>
            <a:ext cx="3565585" cy="4893647"/>
          </a:xfrm>
          <a:prstGeom prst="rect">
            <a:avLst/>
          </a:prstGeom>
        </p:spPr>
        <p:txBody>
          <a:bodyPr wrap="square">
            <a:spAutoFit/>
          </a:bodyPr>
          <a:lstStyle/>
          <a:p>
            <a:pPr marL="285750" indent="-285750">
              <a:buClr>
                <a:schemeClr val="accent2"/>
              </a:buClr>
              <a:buFont typeface="Arial" panose="020B0604020202020204" pitchFamily="34" charset="0"/>
              <a:buChar char="•"/>
            </a:pPr>
            <a:r>
              <a:rPr lang="en-US" sz="2400" dirty="0"/>
              <a:t>Inflammation Triggering </a:t>
            </a:r>
          </a:p>
          <a:p>
            <a:pPr>
              <a:buClr>
                <a:schemeClr val="accent2"/>
              </a:buClr>
            </a:pPr>
            <a:r>
              <a:rPr lang="en-US" sz="2400" dirty="0"/>
              <a:t>     </a:t>
            </a:r>
            <a:r>
              <a:rPr lang="en-US" sz="2400" dirty="0" err="1"/>
              <a:t>Moeties</a:t>
            </a:r>
            <a:r>
              <a:rPr lang="en-US" sz="2400" dirty="0"/>
              <a:t> (ITMs)</a:t>
            </a:r>
          </a:p>
          <a:p>
            <a:pPr marL="285750" indent="-285750">
              <a:buClr>
                <a:schemeClr val="accent2"/>
              </a:buClr>
              <a:buFont typeface="Arial" panose="020B0604020202020204" pitchFamily="34" charset="0"/>
              <a:buChar char="•"/>
            </a:pPr>
            <a:r>
              <a:rPr lang="en-US" sz="2400" dirty="0"/>
              <a:t>Alkaline Phosphatase</a:t>
            </a:r>
          </a:p>
          <a:p>
            <a:pPr marL="342900" indent="-342900">
              <a:buClr>
                <a:schemeClr val="accent2"/>
              </a:buClr>
              <a:buFont typeface="Arial" panose="020B0604020202020204" pitchFamily="34" charset="0"/>
              <a:buChar char="•"/>
            </a:pPr>
            <a:r>
              <a:rPr lang="en-US" sz="2400" dirty="0"/>
              <a:t>Anti-inflammatory cytokines</a:t>
            </a:r>
          </a:p>
          <a:p>
            <a:pPr marL="342900" indent="-342900">
              <a:buClr>
                <a:schemeClr val="accent2"/>
              </a:buClr>
              <a:buFont typeface="Arial" panose="020B0604020202020204" pitchFamily="34" charset="0"/>
              <a:buChar char="•"/>
            </a:pPr>
            <a:r>
              <a:rPr lang="en-US" sz="2400" dirty="0"/>
              <a:t>Pro-inflammatory cytokines </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en-US" sz="2400" dirty="0"/>
              <a:t>Relevant cell </a:t>
            </a:r>
          </a:p>
          <a:p>
            <a:pPr>
              <a:buClr>
                <a:schemeClr val="accent2"/>
              </a:buClr>
            </a:pPr>
            <a:r>
              <a:rPr lang="en-US" sz="2400" dirty="0"/>
              <a:t>	populations:</a:t>
            </a:r>
          </a:p>
          <a:p>
            <a:pPr marL="742950" lvl="1" indent="-285750">
              <a:buClr>
                <a:schemeClr val="accent2"/>
              </a:buClr>
              <a:buFont typeface="Arial" panose="020B0604020202020204" pitchFamily="34" charset="0"/>
              <a:buChar char="•"/>
            </a:pPr>
            <a:r>
              <a:rPr lang="en-US" sz="2400" dirty="0"/>
              <a:t>Macrophages</a:t>
            </a:r>
          </a:p>
          <a:p>
            <a:pPr marL="742950" lvl="1" indent="-285750">
              <a:buClr>
                <a:schemeClr val="accent2"/>
              </a:buClr>
              <a:buFont typeface="Arial" panose="020B0604020202020204" pitchFamily="34" charset="0"/>
              <a:buChar char="•"/>
            </a:pPr>
            <a:r>
              <a:rPr lang="en-US" sz="2400" dirty="0"/>
              <a:t>Neutrophils</a:t>
            </a:r>
          </a:p>
          <a:p>
            <a:pPr marL="742950" lvl="1" indent="-285750">
              <a:buClr>
                <a:schemeClr val="accent2"/>
              </a:buClr>
              <a:buFont typeface="Arial" panose="020B0604020202020204" pitchFamily="34" charset="0"/>
              <a:buChar char="•"/>
            </a:pPr>
            <a:r>
              <a:rPr lang="en-US" sz="2400" dirty="0"/>
              <a:t>Granules</a:t>
            </a:r>
            <a:endParaRPr lang="nl-NL" sz="2400" dirty="0"/>
          </a:p>
        </p:txBody>
      </p:sp>
      <p:sp>
        <p:nvSpPr>
          <p:cNvPr id="5" name="TextBox 4">
            <a:extLst>
              <a:ext uri="{FF2B5EF4-FFF2-40B4-BE49-F238E27FC236}">
                <a16:creationId xmlns:a16="http://schemas.microsoft.com/office/drawing/2014/main" id="{F734F29C-BE6C-4560-80AA-3C81E0C5FDAE}"/>
              </a:ext>
            </a:extLst>
          </p:cNvPr>
          <p:cNvSpPr txBox="1"/>
          <p:nvPr/>
        </p:nvSpPr>
        <p:spPr>
          <a:xfrm>
            <a:off x="8833446" y="3697280"/>
            <a:ext cx="2760456" cy="830997"/>
          </a:xfrm>
          <a:prstGeom prst="rect">
            <a:avLst/>
          </a:prstGeom>
          <a:noFill/>
        </p:spPr>
        <p:txBody>
          <a:bodyPr wrap="square" rtlCol="0">
            <a:spAutoFit/>
          </a:bodyPr>
          <a:lstStyle/>
          <a:p>
            <a:endParaRPr lang="en-US" sz="2400" dirty="0"/>
          </a:p>
          <a:p>
            <a:endParaRPr lang="en-US" sz="2400" dirty="0"/>
          </a:p>
        </p:txBody>
      </p:sp>
    </p:spTree>
    <p:extLst>
      <p:ext uri="{BB962C8B-B14F-4D97-AF65-F5344CB8AC3E}">
        <p14:creationId xmlns:p14="http://schemas.microsoft.com/office/powerpoint/2010/main" val="5743662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947428" y="1378454"/>
            <a:ext cx="10767289" cy="1449387"/>
          </a:xfrm>
        </p:spPr>
        <p:txBody>
          <a:bodyPr>
            <a:normAutofit fontScale="90000"/>
          </a:bodyPr>
          <a:lstStyle/>
          <a:p>
            <a:br>
              <a:rPr lang="en-US" b="1" i="1" dirty="0"/>
            </a:br>
            <a:r>
              <a:rPr lang="en-US" b="1" dirty="0"/>
              <a:t>Li et al.  2011 ~</a:t>
            </a:r>
            <a:br>
              <a:rPr lang="en-US" b="1" i="1" dirty="0"/>
            </a:br>
            <a:r>
              <a:rPr lang="en-US" dirty="0" err="1"/>
              <a:t>Biosimulation</a:t>
            </a:r>
            <a:r>
              <a:rPr lang="en-US" dirty="0"/>
              <a:t> of Acute </a:t>
            </a:r>
            <a:r>
              <a:rPr lang="en-US" dirty="0" err="1"/>
              <a:t>Phonotrauma</a:t>
            </a:r>
            <a:r>
              <a:rPr lang="en-US" dirty="0"/>
              <a:t>: an Extended Model</a:t>
            </a:r>
            <a:br>
              <a:rPr lang="en-US" sz="5300"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106658" y="2229095"/>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947428" y="2229095"/>
            <a:ext cx="4403188" cy="40011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nl-NL" sz="2000" dirty="0"/>
          </a:p>
        </p:txBody>
      </p:sp>
      <p:sp>
        <p:nvSpPr>
          <p:cNvPr id="3" name="TextBox 2">
            <a:extLst>
              <a:ext uri="{FF2B5EF4-FFF2-40B4-BE49-F238E27FC236}">
                <a16:creationId xmlns:a16="http://schemas.microsoft.com/office/drawing/2014/main" id="{693DFEA6-4E59-45AE-A4DA-36932E0C7895}"/>
              </a:ext>
            </a:extLst>
          </p:cNvPr>
          <p:cNvSpPr txBox="1"/>
          <p:nvPr/>
        </p:nvSpPr>
        <p:spPr>
          <a:xfrm>
            <a:off x="385785" y="2491515"/>
            <a:ext cx="8633690" cy="3046988"/>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a:t>2-Dimensional ABM model</a:t>
            </a:r>
          </a:p>
          <a:p>
            <a:pPr marL="285750" indent="-285750">
              <a:buClr>
                <a:schemeClr val="accent2"/>
              </a:buClr>
              <a:buFont typeface="Arial" panose="020B0604020202020204" pitchFamily="34" charset="0"/>
              <a:buChar char="•"/>
            </a:pPr>
            <a:r>
              <a:rPr lang="en-US" sz="2400" dirty="0"/>
              <a:t>Inflammation + synthesis of collagen/elastin (link to contraction) </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en-US" sz="2400" dirty="0"/>
              <a:t>Relevant cell populations:</a:t>
            </a:r>
          </a:p>
          <a:p>
            <a:pPr marL="742950" lvl="1" indent="-285750">
              <a:buClr>
                <a:schemeClr val="accent2"/>
              </a:buClr>
              <a:buFont typeface="Arial" panose="020B0604020202020204" pitchFamily="34" charset="0"/>
              <a:buChar char="•"/>
            </a:pPr>
            <a:r>
              <a:rPr lang="en-US" sz="2400" dirty="0"/>
              <a:t>Platelets</a:t>
            </a:r>
          </a:p>
          <a:p>
            <a:pPr marL="742950" lvl="1" indent="-285750">
              <a:buClr>
                <a:schemeClr val="accent2"/>
              </a:buClr>
              <a:buFont typeface="Arial" panose="020B0604020202020204" pitchFamily="34" charset="0"/>
              <a:buChar char="•"/>
            </a:pPr>
            <a:r>
              <a:rPr lang="en-US" sz="2400" dirty="0"/>
              <a:t>Macrophages</a:t>
            </a:r>
          </a:p>
          <a:p>
            <a:pPr marL="742950" lvl="1" indent="-285750">
              <a:buClr>
                <a:schemeClr val="accent2"/>
              </a:buClr>
              <a:buFont typeface="Arial" panose="020B0604020202020204" pitchFamily="34" charset="0"/>
              <a:buChar char="•"/>
            </a:pPr>
            <a:r>
              <a:rPr lang="en-US" sz="2400" dirty="0"/>
              <a:t>Neutrophils</a:t>
            </a:r>
          </a:p>
          <a:p>
            <a:pPr marL="742950" lvl="1" indent="-285750">
              <a:buClr>
                <a:schemeClr val="accent2"/>
              </a:buClr>
              <a:buFont typeface="Arial" panose="020B0604020202020204" pitchFamily="34" charset="0"/>
              <a:buChar char="•"/>
            </a:pPr>
            <a:r>
              <a:rPr lang="en-US" sz="2400" dirty="0"/>
              <a:t>Fibroblasts</a:t>
            </a:r>
            <a:endParaRPr lang="nl-NL" sz="2400" dirty="0"/>
          </a:p>
        </p:txBody>
      </p:sp>
      <p:sp>
        <p:nvSpPr>
          <p:cNvPr id="6" name="TextBox 5">
            <a:extLst>
              <a:ext uri="{FF2B5EF4-FFF2-40B4-BE49-F238E27FC236}">
                <a16:creationId xmlns:a16="http://schemas.microsoft.com/office/drawing/2014/main" id="{371A2626-FD62-4ABA-A8BD-C8E36A6CEA55}"/>
              </a:ext>
            </a:extLst>
          </p:cNvPr>
          <p:cNvSpPr txBox="1"/>
          <p:nvPr/>
        </p:nvSpPr>
        <p:spPr>
          <a:xfrm>
            <a:off x="6331072" y="3666707"/>
            <a:ext cx="3882960" cy="1938992"/>
          </a:xfrm>
          <a:prstGeom prst="rect">
            <a:avLst/>
          </a:prstGeom>
          <a:noFill/>
        </p:spPr>
        <p:txBody>
          <a:bodyPr wrap="square" rtlCol="0">
            <a:spAutoFit/>
          </a:bodyPr>
          <a:lstStyle/>
          <a:p>
            <a:r>
              <a:rPr lang="en-US" sz="2400" dirty="0"/>
              <a:t>Key effector cytokines :</a:t>
            </a:r>
          </a:p>
          <a:p>
            <a:pPr marL="342900" indent="-342900">
              <a:buFont typeface="Arial" panose="020B0604020202020204" pitchFamily="34" charset="0"/>
              <a:buChar char="•"/>
            </a:pPr>
            <a:r>
              <a:rPr lang="en-US" sz="2400" dirty="0"/>
              <a:t>TNF-</a:t>
            </a:r>
            <a:r>
              <a:rPr lang="el-GR" sz="2400" dirty="0"/>
              <a:t>α</a:t>
            </a:r>
            <a:endParaRPr lang="en-US" sz="2400" dirty="0"/>
          </a:p>
          <a:p>
            <a:pPr marL="342900" indent="-342900">
              <a:buFont typeface="Arial" panose="020B0604020202020204" pitchFamily="34" charset="0"/>
              <a:buChar char="•"/>
            </a:pPr>
            <a:r>
              <a:rPr lang="en-US" sz="2400" dirty="0"/>
              <a:t>IL-1</a:t>
            </a:r>
            <a:r>
              <a:rPr lang="nl-NL" sz="2400" dirty="0"/>
              <a:t>/6/8/10</a:t>
            </a:r>
            <a:endParaRPr lang="en-US" sz="2400" dirty="0"/>
          </a:p>
          <a:p>
            <a:pPr marL="342900" indent="-342900">
              <a:buFont typeface="Arial" panose="020B0604020202020204" pitchFamily="34" charset="0"/>
              <a:buChar char="•"/>
            </a:pPr>
            <a:r>
              <a:rPr lang="en-US" sz="2400" dirty="0"/>
              <a:t>T</a:t>
            </a:r>
            <a:r>
              <a:rPr lang="nl-NL" sz="2400" dirty="0"/>
              <a:t>GF-</a:t>
            </a:r>
            <a:r>
              <a:rPr lang="el-GR" sz="2400" dirty="0"/>
              <a:t>β</a:t>
            </a:r>
            <a:r>
              <a:rPr lang="nl-NL" sz="2400" dirty="0"/>
              <a:t>1</a:t>
            </a:r>
          </a:p>
          <a:p>
            <a:pPr marL="342900" indent="-342900">
              <a:buFont typeface="Arial" panose="020B0604020202020204" pitchFamily="34" charset="0"/>
              <a:buChar char="•"/>
            </a:pPr>
            <a:r>
              <a:rPr lang="nl-NL" sz="2400" dirty="0"/>
              <a:t>bFGF</a:t>
            </a:r>
          </a:p>
        </p:txBody>
      </p:sp>
      <p:sp>
        <p:nvSpPr>
          <p:cNvPr id="7" name="TextBox 6">
            <a:extLst>
              <a:ext uri="{FF2B5EF4-FFF2-40B4-BE49-F238E27FC236}">
                <a16:creationId xmlns:a16="http://schemas.microsoft.com/office/drawing/2014/main" id="{2329490F-8FB8-4A65-A267-C303AF87FBBB}"/>
              </a:ext>
            </a:extLst>
          </p:cNvPr>
          <p:cNvSpPr txBox="1"/>
          <p:nvPr/>
        </p:nvSpPr>
        <p:spPr>
          <a:xfrm>
            <a:off x="4416414" y="3666707"/>
            <a:ext cx="1544654" cy="1477328"/>
          </a:xfrm>
          <a:prstGeom prst="rect">
            <a:avLst/>
          </a:prstGeom>
          <a:noFill/>
        </p:spPr>
        <p:txBody>
          <a:bodyPr wrap="none" rtlCol="0">
            <a:spAutoFit/>
          </a:bodyPr>
          <a:lstStyle/>
          <a:p>
            <a:r>
              <a:rPr lang="nl-NL" sz="2400" dirty="0"/>
              <a:t>Fibres</a:t>
            </a:r>
            <a:r>
              <a:rPr lang="nl-NL" dirty="0"/>
              <a:t>:</a:t>
            </a:r>
          </a:p>
          <a:p>
            <a:pPr marL="285750" indent="-285750">
              <a:buClr>
                <a:schemeClr val="accent2"/>
              </a:buClr>
              <a:buFont typeface="Arial" panose="020B0604020202020204" pitchFamily="34" charset="0"/>
              <a:buChar char="•"/>
            </a:pPr>
            <a:r>
              <a:rPr lang="nl-NL" sz="2400" dirty="0"/>
              <a:t>Collagen</a:t>
            </a:r>
          </a:p>
          <a:p>
            <a:pPr marL="285750" indent="-285750">
              <a:buClr>
                <a:schemeClr val="accent2"/>
              </a:buClr>
              <a:buFont typeface="Arial" panose="020B0604020202020204" pitchFamily="34" charset="0"/>
              <a:buChar char="•"/>
            </a:pPr>
            <a:r>
              <a:rPr lang="nl-NL" sz="2400" dirty="0"/>
              <a:t>Elastin</a:t>
            </a:r>
          </a:p>
          <a:p>
            <a:endParaRPr lang="nl-NL" dirty="0"/>
          </a:p>
        </p:txBody>
      </p:sp>
      <p:pic>
        <p:nvPicPr>
          <p:cNvPr id="8" name="Picture 7">
            <a:extLst>
              <a:ext uri="{FF2B5EF4-FFF2-40B4-BE49-F238E27FC236}">
                <a16:creationId xmlns:a16="http://schemas.microsoft.com/office/drawing/2014/main" id="{03586B47-AC02-458C-A997-012831F201E8}"/>
              </a:ext>
            </a:extLst>
          </p:cNvPr>
          <p:cNvPicPr>
            <a:picLocks noChangeAspect="1"/>
          </p:cNvPicPr>
          <p:nvPr/>
        </p:nvPicPr>
        <p:blipFill rotWithShape="1">
          <a:blip r:embed="rId3"/>
          <a:srcRect l="3061" t="25321" r="51285" b="16232"/>
          <a:stretch/>
        </p:blipFill>
        <p:spPr>
          <a:xfrm>
            <a:off x="8656310" y="4560554"/>
            <a:ext cx="3585588" cy="2297446"/>
          </a:xfrm>
          <a:prstGeom prst="rect">
            <a:avLst/>
          </a:prstGeom>
        </p:spPr>
      </p:pic>
    </p:spTree>
    <p:extLst>
      <p:ext uri="{BB962C8B-B14F-4D97-AF65-F5344CB8AC3E}">
        <p14:creationId xmlns:p14="http://schemas.microsoft.com/office/powerpoint/2010/main" val="318185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B39E23-234B-4058-A3E9-AF8439A8E2DA}"/>
              </a:ext>
            </a:extLst>
          </p:cNvPr>
          <p:cNvSpPr txBox="1"/>
          <p:nvPr/>
        </p:nvSpPr>
        <p:spPr>
          <a:xfrm>
            <a:off x="6096000" y="1098778"/>
            <a:ext cx="5764696" cy="1015663"/>
          </a:xfrm>
          <a:prstGeom prst="rect">
            <a:avLst/>
          </a:prstGeom>
          <a:noFill/>
        </p:spPr>
        <p:txBody>
          <a:bodyPr wrap="square" rtlCol="0">
            <a:spAutoFit/>
          </a:bodyPr>
          <a:lstStyle/>
          <a:p>
            <a:r>
              <a:rPr lang="en-US" sz="2000" dirty="0"/>
              <a:t>Predicted cell trajectories for platelets, activated neutrophils, activated </a:t>
            </a:r>
            <a:r>
              <a:rPr lang="nl-NL" sz="2000" dirty="0"/>
              <a:t>macrophages and activated fibroblasts.</a:t>
            </a:r>
          </a:p>
        </p:txBody>
      </p:sp>
      <p:pic>
        <p:nvPicPr>
          <p:cNvPr id="5" name="Picture 4">
            <a:extLst>
              <a:ext uri="{FF2B5EF4-FFF2-40B4-BE49-F238E27FC236}">
                <a16:creationId xmlns:a16="http://schemas.microsoft.com/office/drawing/2014/main" id="{0A051553-B63B-4606-97E8-B111F3122939}"/>
              </a:ext>
            </a:extLst>
          </p:cNvPr>
          <p:cNvPicPr>
            <a:picLocks noChangeAspect="1"/>
          </p:cNvPicPr>
          <p:nvPr/>
        </p:nvPicPr>
        <p:blipFill>
          <a:blip r:embed="rId4"/>
          <a:stretch>
            <a:fillRect/>
          </a:stretch>
        </p:blipFill>
        <p:spPr>
          <a:xfrm>
            <a:off x="904875" y="55493"/>
            <a:ext cx="5191125" cy="3009900"/>
          </a:xfrm>
          <a:prstGeom prst="rect">
            <a:avLst/>
          </a:prstGeom>
        </p:spPr>
      </p:pic>
      <p:graphicFrame>
        <p:nvGraphicFramePr>
          <p:cNvPr id="6" name="Object 5">
            <a:extLst>
              <a:ext uri="{FF2B5EF4-FFF2-40B4-BE49-F238E27FC236}">
                <a16:creationId xmlns:a16="http://schemas.microsoft.com/office/drawing/2014/main" id="{556265EA-2346-474F-B313-06911470E3A7}"/>
              </a:ext>
            </a:extLst>
          </p:cNvPr>
          <p:cNvGraphicFramePr>
            <a:graphicFrameLocks noChangeAspect="1"/>
          </p:cNvGraphicFramePr>
          <p:nvPr>
            <p:extLst>
              <p:ext uri="{D42A27DB-BD31-4B8C-83A1-F6EECF244321}">
                <p14:modId xmlns:p14="http://schemas.microsoft.com/office/powerpoint/2010/main" val="322136384"/>
              </p:ext>
            </p:extLst>
          </p:nvPr>
        </p:nvGraphicFramePr>
        <p:xfrm>
          <a:off x="904875" y="3258240"/>
          <a:ext cx="4838700" cy="2962275"/>
        </p:xfrm>
        <a:graphic>
          <a:graphicData uri="http://schemas.openxmlformats.org/presentationml/2006/ole">
            <mc:AlternateContent xmlns:mc="http://schemas.openxmlformats.org/markup-compatibility/2006">
              <mc:Choice xmlns:v="urn:schemas-microsoft-com:vml" Requires="v">
                <p:oleObj spid="_x0000_s1058" name="Bitmapafbeelding" r:id="rId5" imgW="4838760" imgH="2962440" progId="Paint.Picture">
                  <p:embed/>
                </p:oleObj>
              </mc:Choice>
              <mc:Fallback>
                <p:oleObj name="Bitmapafbeelding" r:id="rId5" imgW="4838760" imgH="2962440" progId="Paint.Picture">
                  <p:embed/>
                  <p:pic>
                    <p:nvPicPr>
                      <p:cNvPr id="0" name=""/>
                      <p:cNvPicPr/>
                      <p:nvPr/>
                    </p:nvPicPr>
                    <p:blipFill>
                      <a:blip r:embed="rId6"/>
                      <a:stretch>
                        <a:fillRect/>
                      </a:stretch>
                    </p:blipFill>
                    <p:spPr>
                      <a:xfrm>
                        <a:off x="904875" y="3258240"/>
                        <a:ext cx="4838700" cy="2962275"/>
                      </a:xfrm>
                      <a:prstGeom prst="rect">
                        <a:avLst/>
                      </a:prstGeom>
                    </p:spPr>
                  </p:pic>
                </p:oleObj>
              </mc:Fallback>
            </mc:AlternateContent>
          </a:graphicData>
        </a:graphic>
      </p:graphicFrame>
      <p:sp>
        <p:nvSpPr>
          <p:cNvPr id="7" name="TextBox 6">
            <a:extLst>
              <a:ext uri="{FF2B5EF4-FFF2-40B4-BE49-F238E27FC236}">
                <a16:creationId xmlns:a16="http://schemas.microsoft.com/office/drawing/2014/main" id="{AC29F99B-AAD5-4DD4-A01D-B6F3653FADB1}"/>
              </a:ext>
            </a:extLst>
          </p:cNvPr>
          <p:cNvSpPr txBox="1"/>
          <p:nvPr/>
        </p:nvSpPr>
        <p:spPr>
          <a:xfrm>
            <a:off x="6096000" y="4500494"/>
            <a:ext cx="5181600" cy="707886"/>
          </a:xfrm>
          <a:prstGeom prst="rect">
            <a:avLst/>
          </a:prstGeom>
          <a:noFill/>
        </p:spPr>
        <p:txBody>
          <a:bodyPr wrap="square" rtlCol="0">
            <a:spAutoFit/>
          </a:bodyPr>
          <a:lstStyle/>
          <a:p>
            <a:r>
              <a:rPr lang="en-US" sz="2000" dirty="0"/>
              <a:t>Predicted ECM trajectories for new collagen, elastin and hyaluronan</a:t>
            </a:r>
            <a:endParaRPr lang="nl-NL" sz="2000" dirty="0"/>
          </a:p>
        </p:txBody>
      </p:sp>
    </p:spTree>
    <p:extLst>
      <p:ext uri="{BB962C8B-B14F-4D97-AF65-F5344CB8AC3E}">
        <p14:creationId xmlns:p14="http://schemas.microsoft.com/office/powerpoint/2010/main" val="1016493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349689" y="1362003"/>
            <a:ext cx="10767289" cy="1449387"/>
          </a:xfrm>
        </p:spPr>
        <p:txBody>
          <a:bodyPr>
            <a:normAutofit fontScale="90000"/>
          </a:bodyPr>
          <a:lstStyle/>
          <a:p>
            <a:br>
              <a:rPr lang="en-US" b="1" i="1" dirty="0"/>
            </a:br>
            <a:r>
              <a:rPr lang="en-US" b="1" dirty="0" err="1"/>
              <a:t>Ziraldo</a:t>
            </a:r>
            <a:r>
              <a:rPr lang="en-US" b="1" dirty="0"/>
              <a:t> et al.  2013 ~</a:t>
            </a:r>
            <a:br>
              <a:rPr lang="en-US" b="1" i="1" dirty="0"/>
            </a:br>
            <a:r>
              <a:rPr lang="en-US" sz="5300" dirty="0"/>
              <a:t>Computational Modeling of Inflammation and Wound Healing </a:t>
            </a:r>
            <a:br>
              <a:rPr lang="en-US" sz="5300"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470684" y="2264113"/>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375100" y="2264113"/>
            <a:ext cx="4403188" cy="40011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nl-NL" sz="2000" dirty="0"/>
          </a:p>
        </p:txBody>
      </p:sp>
      <p:sp>
        <p:nvSpPr>
          <p:cNvPr id="3" name="TextBox 2">
            <a:extLst>
              <a:ext uri="{FF2B5EF4-FFF2-40B4-BE49-F238E27FC236}">
                <a16:creationId xmlns:a16="http://schemas.microsoft.com/office/drawing/2014/main" id="{693DFEA6-4E59-45AE-A4DA-36932E0C7895}"/>
              </a:ext>
            </a:extLst>
          </p:cNvPr>
          <p:cNvSpPr txBox="1"/>
          <p:nvPr/>
        </p:nvSpPr>
        <p:spPr>
          <a:xfrm>
            <a:off x="254302" y="2524319"/>
            <a:ext cx="4644785" cy="3046988"/>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a:t>2-Dimensional ABM model</a:t>
            </a:r>
          </a:p>
          <a:p>
            <a:pPr marL="285750" indent="-285750">
              <a:buClr>
                <a:schemeClr val="accent2"/>
              </a:buClr>
              <a:buFont typeface="Arial" panose="020B0604020202020204" pitchFamily="34" charset="0"/>
              <a:buChar char="•"/>
            </a:pPr>
            <a:r>
              <a:rPr lang="en-US" sz="2400" dirty="0"/>
              <a:t>Inflammation</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en-US" sz="2400" dirty="0"/>
              <a:t>Relevant cell populations:</a:t>
            </a:r>
          </a:p>
          <a:p>
            <a:pPr marL="742950" lvl="1" indent="-285750">
              <a:buClr>
                <a:schemeClr val="accent2"/>
              </a:buClr>
              <a:buFont typeface="Arial" panose="020B0604020202020204" pitchFamily="34" charset="0"/>
              <a:buChar char="•"/>
            </a:pPr>
            <a:r>
              <a:rPr lang="en-US" sz="2400" dirty="0"/>
              <a:t>Endothelial cells</a:t>
            </a:r>
          </a:p>
          <a:p>
            <a:pPr marL="742950" lvl="1" indent="-285750">
              <a:buClr>
                <a:schemeClr val="accent2"/>
              </a:buClr>
              <a:buFont typeface="Arial" panose="020B0604020202020204" pitchFamily="34" charset="0"/>
              <a:buChar char="•"/>
            </a:pPr>
            <a:r>
              <a:rPr lang="en-US" sz="2400" dirty="0"/>
              <a:t>Macrophages</a:t>
            </a:r>
          </a:p>
          <a:p>
            <a:pPr marL="742950" lvl="1" indent="-285750">
              <a:buClr>
                <a:schemeClr val="accent2"/>
              </a:buClr>
              <a:buFont typeface="Arial" panose="020B0604020202020204" pitchFamily="34" charset="0"/>
              <a:buChar char="•"/>
            </a:pPr>
            <a:r>
              <a:rPr lang="en-US" sz="2400" dirty="0"/>
              <a:t>Neutrophils</a:t>
            </a:r>
          </a:p>
          <a:p>
            <a:pPr marL="742950" lvl="1" indent="-285750">
              <a:buClr>
                <a:schemeClr val="accent2"/>
              </a:buClr>
              <a:buFont typeface="Arial" panose="020B0604020202020204" pitchFamily="34" charset="0"/>
              <a:buChar char="•"/>
            </a:pPr>
            <a:r>
              <a:rPr lang="en-US" sz="2400" dirty="0"/>
              <a:t>Fibroblasts</a:t>
            </a:r>
            <a:endParaRPr lang="nl-NL" sz="2400" dirty="0"/>
          </a:p>
        </p:txBody>
      </p:sp>
      <p:sp>
        <p:nvSpPr>
          <p:cNvPr id="6" name="TextBox 5">
            <a:extLst>
              <a:ext uri="{FF2B5EF4-FFF2-40B4-BE49-F238E27FC236}">
                <a16:creationId xmlns:a16="http://schemas.microsoft.com/office/drawing/2014/main" id="{371A2626-FD62-4ABA-A8BD-C8E36A6CEA55}"/>
              </a:ext>
            </a:extLst>
          </p:cNvPr>
          <p:cNvSpPr txBox="1"/>
          <p:nvPr/>
        </p:nvSpPr>
        <p:spPr>
          <a:xfrm>
            <a:off x="4389592" y="3585491"/>
            <a:ext cx="3882960" cy="2308324"/>
          </a:xfrm>
          <a:prstGeom prst="rect">
            <a:avLst/>
          </a:prstGeom>
          <a:noFill/>
        </p:spPr>
        <p:txBody>
          <a:bodyPr wrap="square" rtlCol="0">
            <a:spAutoFit/>
          </a:bodyPr>
          <a:lstStyle/>
          <a:p>
            <a:r>
              <a:rPr lang="en-US" sz="2400" dirty="0"/>
              <a:t>Key effector </a:t>
            </a:r>
          </a:p>
          <a:p>
            <a:r>
              <a:rPr lang="en-US" sz="2400" dirty="0"/>
              <a:t>cytokines :</a:t>
            </a:r>
          </a:p>
          <a:p>
            <a:pPr marL="342900" indent="-342900">
              <a:buFont typeface="Arial" panose="020B0604020202020204" pitchFamily="34" charset="0"/>
              <a:buChar char="•"/>
            </a:pPr>
            <a:r>
              <a:rPr lang="en-US" sz="2400" dirty="0"/>
              <a:t>TNF-</a:t>
            </a:r>
            <a:r>
              <a:rPr lang="el-GR" sz="2400" dirty="0"/>
              <a:t>α</a:t>
            </a:r>
            <a:endParaRPr lang="en-US" sz="2400" dirty="0"/>
          </a:p>
          <a:p>
            <a:pPr marL="342900" indent="-342900">
              <a:buFont typeface="Arial" panose="020B0604020202020204" pitchFamily="34" charset="0"/>
              <a:buChar char="•"/>
            </a:pPr>
            <a:r>
              <a:rPr lang="en-US" sz="2400" dirty="0"/>
              <a:t>IL-1</a:t>
            </a:r>
            <a:r>
              <a:rPr lang="el-GR" sz="2400" dirty="0"/>
              <a:t>β</a:t>
            </a:r>
            <a:endParaRPr lang="en-US" sz="2400" dirty="0"/>
          </a:p>
          <a:p>
            <a:pPr marL="342900" indent="-342900">
              <a:buFont typeface="Arial" panose="020B0604020202020204" pitchFamily="34" charset="0"/>
              <a:buChar char="•"/>
            </a:pPr>
            <a:r>
              <a:rPr lang="en-US" sz="2400" dirty="0"/>
              <a:t>IL-10T</a:t>
            </a:r>
          </a:p>
          <a:p>
            <a:pPr marL="342900" indent="-342900">
              <a:buFont typeface="Arial" panose="020B0604020202020204" pitchFamily="34" charset="0"/>
              <a:buChar char="•"/>
            </a:pPr>
            <a:r>
              <a:rPr lang="en-US" sz="2400" dirty="0"/>
              <a:t>T</a:t>
            </a:r>
            <a:r>
              <a:rPr lang="nl-NL" sz="2400" dirty="0"/>
              <a:t>GF-</a:t>
            </a:r>
            <a:r>
              <a:rPr lang="el-GR" sz="2400" dirty="0"/>
              <a:t>β</a:t>
            </a:r>
            <a:r>
              <a:rPr lang="nl-NL" sz="2400" dirty="0"/>
              <a:t>1</a:t>
            </a:r>
          </a:p>
        </p:txBody>
      </p:sp>
    </p:spTree>
    <p:extLst>
      <p:ext uri="{BB962C8B-B14F-4D97-AF65-F5344CB8AC3E}">
        <p14:creationId xmlns:p14="http://schemas.microsoft.com/office/powerpoint/2010/main" val="26461478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159667" y="1737797"/>
            <a:ext cx="10767289" cy="1449387"/>
          </a:xfrm>
        </p:spPr>
        <p:txBody>
          <a:bodyPr>
            <a:normAutofit fontScale="90000"/>
          </a:bodyPr>
          <a:lstStyle/>
          <a:p>
            <a:br>
              <a:rPr lang="en-US" b="1" i="1" dirty="0"/>
            </a:br>
            <a:r>
              <a:rPr lang="en-US" sz="5300" b="1" dirty="0"/>
              <a:t>Boon et al. 2016 ~</a:t>
            </a:r>
            <a:br>
              <a:rPr lang="en-US" sz="5300" dirty="0"/>
            </a:br>
            <a:r>
              <a:rPr lang="en-US" sz="5300" dirty="0"/>
              <a:t>A multi-agent cell-based model for wound contraction</a:t>
            </a:r>
            <a:br>
              <a:rPr lang="nl-NL" sz="5400" dirty="0"/>
            </a:br>
            <a:br>
              <a:rPr lang="en-US" b="1" i="1"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159667" y="2025869"/>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6" name="TextBox 5">
            <a:extLst>
              <a:ext uri="{FF2B5EF4-FFF2-40B4-BE49-F238E27FC236}">
                <a16:creationId xmlns:a16="http://schemas.microsoft.com/office/drawing/2014/main" id="{AD60452D-E0FB-45A5-BF31-D426D360A20A}"/>
              </a:ext>
            </a:extLst>
          </p:cNvPr>
          <p:cNvSpPr txBox="1"/>
          <p:nvPr/>
        </p:nvSpPr>
        <p:spPr>
          <a:xfrm>
            <a:off x="1027145" y="2313942"/>
            <a:ext cx="9163852" cy="341632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a:t>3-Dimensional multi-agent cell-based hybrid model </a:t>
            </a:r>
          </a:p>
          <a:p>
            <a:pPr marL="285750" indent="-285750">
              <a:buClr>
                <a:schemeClr val="accent2"/>
              </a:buClr>
              <a:buFont typeface="Arial" panose="020B0604020202020204" pitchFamily="34" charset="0"/>
              <a:buChar char="•"/>
            </a:pPr>
            <a:r>
              <a:rPr lang="en-US" sz="2400" dirty="0"/>
              <a:t>Contraction (</a:t>
            </a:r>
            <a:r>
              <a:rPr lang="nl-NL" sz="2400" dirty="0"/>
              <a:t>The mechanical pulling of (myo-)fibroblasts on the ECM)</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en-US" sz="2400" dirty="0"/>
              <a:t>Relevant cell populations:</a:t>
            </a:r>
          </a:p>
          <a:p>
            <a:pPr marL="742950" lvl="1" indent="-285750">
              <a:buClr>
                <a:schemeClr val="accent2"/>
              </a:buClr>
              <a:buFont typeface="Arial" panose="020B0604020202020204" pitchFamily="34" charset="0"/>
              <a:buChar char="•"/>
            </a:pPr>
            <a:r>
              <a:rPr lang="en-US" sz="2400" dirty="0"/>
              <a:t>Leukocytes (to simplify) </a:t>
            </a:r>
          </a:p>
          <a:p>
            <a:pPr marL="742950" lvl="1" indent="-285750">
              <a:buClr>
                <a:schemeClr val="accent2"/>
              </a:buClr>
              <a:buFont typeface="Arial" panose="020B0604020202020204" pitchFamily="34" charset="0"/>
              <a:buChar char="•"/>
            </a:pPr>
            <a:r>
              <a:rPr lang="en-US" sz="2400" dirty="0"/>
              <a:t>Fibroblasts</a:t>
            </a:r>
          </a:p>
          <a:p>
            <a:pPr marL="742950" lvl="1" indent="-285750">
              <a:buClr>
                <a:schemeClr val="accent2"/>
              </a:buClr>
              <a:buFont typeface="Arial" panose="020B0604020202020204" pitchFamily="34" charset="0"/>
              <a:buChar char="•"/>
            </a:pPr>
            <a:r>
              <a:rPr lang="nl-NL" sz="2400" dirty="0"/>
              <a:t>myofibroblasts</a:t>
            </a:r>
          </a:p>
        </p:txBody>
      </p:sp>
      <p:sp>
        <p:nvSpPr>
          <p:cNvPr id="7" name="TextBox 6">
            <a:extLst>
              <a:ext uri="{FF2B5EF4-FFF2-40B4-BE49-F238E27FC236}">
                <a16:creationId xmlns:a16="http://schemas.microsoft.com/office/drawing/2014/main" id="{0E2E70F5-201A-4550-9772-B30EBD9D764E}"/>
              </a:ext>
            </a:extLst>
          </p:cNvPr>
          <p:cNvSpPr txBox="1"/>
          <p:nvPr/>
        </p:nvSpPr>
        <p:spPr>
          <a:xfrm>
            <a:off x="8249517" y="4152034"/>
            <a:ext cx="3809961" cy="2308324"/>
          </a:xfrm>
          <a:prstGeom prst="rect">
            <a:avLst/>
          </a:prstGeom>
          <a:noFill/>
        </p:spPr>
        <p:txBody>
          <a:bodyPr wrap="square" rtlCol="0">
            <a:spAutoFit/>
          </a:bodyPr>
          <a:lstStyle/>
          <a:p>
            <a:r>
              <a:rPr lang="en-US" sz="2400" dirty="0"/>
              <a:t>Key effector Cytokines/ Chemokines :</a:t>
            </a:r>
          </a:p>
          <a:p>
            <a:pPr marL="342900" indent="-342900">
              <a:buClr>
                <a:schemeClr val="accent2"/>
              </a:buClr>
              <a:buFont typeface="Arial" panose="020B0604020202020204" pitchFamily="34" charset="0"/>
              <a:buChar char="•"/>
            </a:pPr>
            <a:r>
              <a:rPr lang="en-US" sz="2400" dirty="0" err="1"/>
              <a:t>tPA</a:t>
            </a:r>
            <a:endParaRPr lang="en-US" sz="2400" dirty="0"/>
          </a:p>
          <a:p>
            <a:pPr marL="342900" indent="-342900">
              <a:buClr>
                <a:schemeClr val="accent2"/>
              </a:buClr>
              <a:buFont typeface="Arial" panose="020B0604020202020204" pitchFamily="34" charset="0"/>
              <a:buChar char="•"/>
            </a:pPr>
            <a:r>
              <a:rPr lang="en-US" sz="2400" dirty="0"/>
              <a:t>PDGF </a:t>
            </a:r>
          </a:p>
          <a:p>
            <a:pPr marL="342900" indent="-342900">
              <a:buClr>
                <a:schemeClr val="accent2"/>
              </a:buClr>
              <a:buFont typeface="Arial" panose="020B0604020202020204" pitchFamily="34" charset="0"/>
              <a:buChar char="•"/>
            </a:pPr>
            <a:r>
              <a:rPr lang="en-US" sz="2400" dirty="0"/>
              <a:t>TGF-</a:t>
            </a:r>
            <a:r>
              <a:rPr lang="el-GR" sz="2400" dirty="0"/>
              <a:t>β</a:t>
            </a:r>
            <a:r>
              <a:rPr lang="en-US" sz="2400" dirty="0"/>
              <a:t> </a:t>
            </a:r>
          </a:p>
          <a:p>
            <a:pPr marL="342900" indent="-342900">
              <a:buFont typeface="Arial" panose="020B0604020202020204" pitchFamily="34" charset="0"/>
              <a:buChar char="•"/>
            </a:pPr>
            <a:endParaRPr lang="nl-NL" sz="2400" dirty="0"/>
          </a:p>
        </p:txBody>
      </p:sp>
      <p:sp>
        <p:nvSpPr>
          <p:cNvPr id="3" name="TextBox 2">
            <a:extLst>
              <a:ext uri="{FF2B5EF4-FFF2-40B4-BE49-F238E27FC236}">
                <a16:creationId xmlns:a16="http://schemas.microsoft.com/office/drawing/2014/main" id="{18A00BB4-7E5C-4BD4-A4A4-8AC8FC568EAE}"/>
              </a:ext>
            </a:extLst>
          </p:cNvPr>
          <p:cNvSpPr txBox="1"/>
          <p:nvPr/>
        </p:nvSpPr>
        <p:spPr>
          <a:xfrm>
            <a:off x="5609071" y="4178827"/>
            <a:ext cx="1544654" cy="1477328"/>
          </a:xfrm>
          <a:prstGeom prst="rect">
            <a:avLst/>
          </a:prstGeom>
          <a:noFill/>
        </p:spPr>
        <p:txBody>
          <a:bodyPr wrap="none" rtlCol="0">
            <a:spAutoFit/>
          </a:bodyPr>
          <a:lstStyle/>
          <a:p>
            <a:r>
              <a:rPr lang="nl-NL" sz="2400" dirty="0"/>
              <a:t>Fibres</a:t>
            </a:r>
            <a:r>
              <a:rPr lang="nl-NL" dirty="0"/>
              <a:t>:</a:t>
            </a:r>
          </a:p>
          <a:p>
            <a:pPr marL="285750" indent="-285750">
              <a:buClr>
                <a:schemeClr val="accent2"/>
              </a:buClr>
              <a:buFont typeface="Arial" panose="020B0604020202020204" pitchFamily="34" charset="0"/>
              <a:buChar char="•"/>
            </a:pPr>
            <a:r>
              <a:rPr lang="nl-NL" sz="2400" dirty="0"/>
              <a:t>Collagen</a:t>
            </a:r>
          </a:p>
          <a:p>
            <a:pPr marL="285750" indent="-285750">
              <a:buClr>
                <a:schemeClr val="accent2"/>
              </a:buClr>
              <a:buFont typeface="Arial" panose="020B0604020202020204" pitchFamily="34" charset="0"/>
              <a:buChar char="•"/>
            </a:pPr>
            <a:r>
              <a:rPr lang="nl-NL" sz="2400" dirty="0"/>
              <a:t>Fibrin</a:t>
            </a:r>
          </a:p>
          <a:p>
            <a:endParaRPr lang="nl-NL" dirty="0"/>
          </a:p>
        </p:txBody>
      </p:sp>
    </p:spTree>
    <p:extLst>
      <p:ext uri="{BB962C8B-B14F-4D97-AF65-F5344CB8AC3E}">
        <p14:creationId xmlns:p14="http://schemas.microsoft.com/office/powerpoint/2010/main" val="31073930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3291A03-DEA9-49E9-9E67-56AB7BF9E965}"/>
              </a:ext>
            </a:extLst>
          </p:cNvPr>
          <p:cNvPicPr>
            <a:picLocks noChangeAspect="1"/>
          </p:cNvPicPr>
          <p:nvPr/>
        </p:nvPicPr>
        <p:blipFill>
          <a:blip r:embed="rId2"/>
          <a:stretch>
            <a:fillRect/>
          </a:stretch>
        </p:blipFill>
        <p:spPr>
          <a:xfrm>
            <a:off x="715618" y="336154"/>
            <a:ext cx="6598580" cy="5521307"/>
          </a:xfrm>
          <a:prstGeom prst="rect">
            <a:avLst/>
          </a:prstGeom>
        </p:spPr>
      </p:pic>
      <p:sp>
        <p:nvSpPr>
          <p:cNvPr id="3" name="TextBox 2">
            <a:extLst>
              <a:ext uri="{FF2B5EF4-FFF2-40B4-BE49-F238E27FC236}">
                <a16:creationId xmlns:a16="http://schemas.microsoft.com/office/drawing/2014/main" id="{33B39E23-234B-4058-A3E9-AF8439A8E2DA}"/>
              </a:ext>
            </a:extLst>
          </p:cNvPr>
          <p:cNvSpPr txBox="1"/>
          <p:nvPr/>
        </p:nvSpPr>
        <p:spPr>
          <a:xfrm>
            <a:off x="8507896" y="622851"/>
            <a:ext cx="2703443" cy="1569660"/>
          </a:xfrm>
          <a:prstGeom prst="rect">
            <a:avLst/>
          </a:prstGeom>
          <a:noFill/>
        </p:spPr>
        <p:txBody>
          <a:bodyPr wrap="square" rtlCol="0">
            <a:spAutoFit/>
          </a:bodyPr>
          <a:lstStyle/>
          <a:p>
            <a:r>
              <a:rPr lang="nl-NL" sz="2400" dirty="0"/>
              <a:t>3D Fibrin profiles </a:t>
            </a:r>
            <a:r>
              <a:rPr lang="en-US" sz="2400" dirty="0"/>
              <a:t>at consecutive times for t=0h, t=1h, t=2h and t=5 h. </a:t>
            </a:r>
            <a:endParaRPr lang="nl-NL" sz="2400" dirty="0"/>
          </a:p>
        </p:txBody>
      </p:sp>
      <p:sp>
        <p:nvSpPr>
          <p:cNvPr id="4" name="TextBox 3">
            <a:extLst>
              <a:ext uri="{FF2B5EF4-FFF2-40B4-BE49-F238E27FC236}">
                <a16:creationId xmlns:a16="http://schemas.microsoft.com/office/drawing/2014/main" id="{A32E5AE0-D141-476A-8FFD-11ADBB1293FB}"/>
              </a:ext>
            </a:extLst>
          </p:cNvPr>
          <p:cNvSpPr txBox="1"/>
          <p:nvPr/>
        </p:nvSpPr>
        <p:spPr>
          <a:xfrm>
            <a:off x="8507896" y="2912141"/>
            <a:ext cx="3604385" cy="461665"/>
          </a:xfrm>
          <a:prstGeom prst="rect">
            <a:avLst/>
          </a:prstGeom>
          <a:noFill/>
        </p:spPr>
        <p:txBody>
          <a:bodyPr wrap="none" rtlCol="0">
            <a:spAutoFit/>
          </a:bodyPr>
          <a:lstStyle/>
          <a:p>
            <a:r>
              <a:rPr lang="nl-NL" sz="2400" dirty="0"/>
              <a:t>Also for Collagen/TGF, etc...</a:t>
            </a:r>
          </a:p>
        </p:txBody>
      </p:sp>
    </p:spTree>
    <p:extLst>
      <p:ext uri="{BB962C8B-B14F-4D97-AF65-F5344CB8AC3E}">
        <p14:creationId xmlns:p14="http://schemas.microsoft.com/office/powerpoint/2010/main" val="21017790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730580-4D3A-44DA-AC07-EFD98A23FAE7}"/>
              </a:ext>
            </a:extLst>
          </p:cNvPr>
          <p:cNvPicPr>
            <a:picLocks noChangeAspect="1"/>
          </p:cNvPicPr>
          <p:nvPr/>
        </p:nvPicPr>
        <p:blipFill>
          <a:blip r:embed="rId3"/>
          <a:stretch>
            <a:fillRect/>
          </a:stretch>
        </p:blipFill>
        <p:spPr>
          <a:xfrm>
            <a:off x="792438" y="1388165"/>
            <a:ext cx="4829175" cy="3657600"/>
          </a:xfrm>
          <a:prstGeom prst="rect">
            <a:avLst/>
          </a:prstGeom>
        </p:spPr>
      </p:pic>
      <p:sp>
        <p:nvSpPr>
          <p:cNvPr id="3" name="TextBox 2">
            <a:extLst>
              <a:ext uri="{FF2B5EF4-FFF2-40B4-BE49-F238E27FC236}">
                <a16:creationId xmlns:a16="http://schemas.microsoft.com/office/drawing/2014/main" id="{423C13FF-0A7B-409C-B8F6-423AE556F3AF}"/>
              </a:ext>
            </a:extLst>
          </p:cNvPr>
          <p:cNvSpPr txBox="1"/>
          <p:nvPr/>
        </p:nvSpPr>
        <p:spPr>
          <a:xfrm>
            <a:off x="6520099" y="1442904"/>
            <a:ext cx="4534935" cy="1569660"/>
          </a:xfrm>
          <a:prstGeom prst="rect">
            <a:avLst/>
          </a:prstGeom>
          <a:noFill/>
        </p:spPr>
        <p:txBody>
          <a:bodyPr wrap="square" rtlCol="0">
            <a:spAutoFit/>
          </a:bodyPr>
          <a:lstStyle/>
          <a:p>
            <a:r>
              <a:rPr lang="en-US" sz="2400" dirty="0"/>
              <a:t>One of the most problematic issues regarding severe burns or deep wounds is the permanent contraction of the wound.</a:t>
            </a:r>
            <a:endParaRPr lang="nl-NL" sz="2400" dirty="0"/>
          </a:p>
        </p:txBody>
      </p:sp>
      <p:sp>
        <p:nvSpPr>
          <p:cNvPr id="5" name="TextBox 4">
            <a:extLst>
              <a:ext uri="{FF2B5EF4-FFF2-40B4-BE49-F238E27FC236}">
                <a16:creationId xmlns:a16="http://schemas.microsoft.com/office/drawing/2014/main" id="{9207461F-B69B-4FBC-AA59-2BD1BA3E30F8}"/>
              </a:ext>
            </a:extLst>
          </p:cNvPr>
          <p:cNvSpPr txBox="1"/>
          <p:nvPr/>
        </p:nvSpPr>
        <p:spPr>
          <a:xfrm>
            <a:off x="6570389" y="3560591"/>
            <a:ext cx="4393970" cy="830997"/>
          </a:xfrm>
          <a:prstGeom prst="rect">
            <a:avLst/>
          </a:prstGeom>
          <a:noFill/>
        </p:spPr>
        <p:txBody>
          <a:bodyPr wrap="square" rtlCol="0">
            <a:spAutoFit/>
          </a:bodyPr>
          <a:lstStyle/>
          <a:p>
            <a:r>
              <a:rPr lang="nl-NL" sz="2400" dirty="0"/>
              <a:t>Influence of ‘Cell Force’ on the normalized wound area</a:t>
            </a:r>
          </a:p>
        </p:txBody>
      </p:sp>
    </p:spTree>
    <p:extLst>
      <p:ext uri="{BB962C8B-B14F-4D97-AF65-F5344CB8AC3E}">
        <p14:creationId xmlns:p14="http://schemas.microsoft.com/office/powerpoint/2010/main" val="19716817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159666" y="1737797"/>
            <a:ext cx="10767289" cy="1449387"/>
          </a:xfrm>
        </p:spPr>
        <p:txBody>
          <a:bodyPr>
            <a:normAutofit fontScale="90000"/>
          </a:bodyPr>
          <a:lstStyle/>
          <a:p>
            <a:br>
              <a:rPr lang="en-US" b="1" i="1" dirty="0"/>
            </a:br>
            <a:r>
              <a:rPr lang="en-US" sz="5300" b="1" dirty="0" err="1"/>
              <a:t>Tepole</a:t>
            </a:r>
            <a:r>
              <a:rPr lang="en-US" sz="5300" b="1" dirty="0"/>
              <a:t> et al. 2017 ~</a:t>
            </a:r>
            <a:br>
              <a:rPr lang="en-US" sz="5300" dirty="0"/>
            </a:br>
            <a:r>
              <a:rPr lang="en-US" sz="5300" dirty="0"/>
              <a:t>Computational systems mechanobiology of Wound Healing</a:t>
            </a:r>
            <a:br>
              <a:rPr lang="nl-NL" sz="5400" dirty="0"/>
            </a:br>
            <a:br>
              <a:rPr lang="en-US" b="1" i="1"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288850" y="2042597"/>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1288850" y="1953172"/>
            <a:ext cx="4403188" cy="707886"/>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nl-NL" sz="2000" dirty="0"/>
          </a:p>
        </p:txBody>
      </p:sp>
      <p:sp>
        <p:nvSpPr>
          <p:cNvPr id="11" name="TextBox 10">
            <a:extLst>
              <a:ext uri="{FF2B5EF4-FFF2-40B4-BE49-F238E27FC236}">
                <a16:creationId xmlns:a16="http://schemas.microsoft.com/office/drawing/2014/main" id="{81E6AB93-45B9-46E2-B3B1-0A7167A7747C}"/>
              </a:ext>
            </a:extLst>
          </p:cNvPr>
          <p:cNvSpPr txBox="1"/>
          <p:nvPr/>
        </p:nvSpPr>
        <p:spPr>
          <a:xfrm>
            <a:off x="1159666" y="2132023"/>
            <a:ext cx="8189844" cy="3785652"/>
          </a:xfrm>
          <a:prstGeom prst="rect">
            <a:avLst/>
          </a:prstGeom>
          <a:noFill/>
        </p:spPr>
        <p:txBody>
          <a:bodyPr wrap="square" rtlCol="0">
            <a:spAutoFit/>
          </a:bodyPr>
          <a:lstStyle/>
          <a:p>
            <a:pPr marL="285750" indent="-285750">
              <a:buFont typeface="Arial" panose="020B0604020202020204" pitchFamily="34" charset="0"/>
              <a:buChar char="•"/>
            </a:pPr>
            <a:r>
              <a:rPr lang="en-US" sz="2400" dirty="0"/>
              <a:t>2-Dimensional EBM model</a:t>
            </a:r>
          </a:p>
          <a:p>
            <a:pPr marL="285750" indent="-285750">
              <a:buFont typeface="Arial" panose="020B0604020202020204" pitchFamily="34" charset="0"/>
              <a:buChar char="•"/>
            </a:pPr>
            <a:r>
              <a:rPr lang="en-US" sz="2400" dirty="0"/>
              <a:t>Proliferation and Remodeling</a:t>
            </a:r>
          </a:p>
          <a:p>
            <a:pPr marL="285750" indent="-285750">
              <a:buFont typeface="Arial" panose="020B0604020202020204" pitchFamily="34" charset="0"/>
              <a:buChar char="•"/>
            </a:pPr>
            <a:r>
              <a:rPr lang="nl-NL" sz="2400" dirty="0"/>
              <a:t>Modeling Angiogenesis, Contraction and Re-epithelialization</a:t>
            </a:r>
          </a:p>
          <a:p>
            <a:pPr marL="285750" indent="-285750">
              <a:buFont typeface="Arial" panose="020B0604020202020204" pitchFamily="34" charset="0"/>
              <a:buChar char="•"/>
            </a:pPr>
            <a:endParaRPr lang="en-US" sz="2400" dirty="0"/>
          </a:p>
          <a:p>
            <a:r>
              <a:rPr lang="en-US" sz="2400" dirty="0"/>
              <a:t>Relevant cell populations:</a:t>
            </a:r>
          </a:p>
          <a:p>
            <a:pPr marL="285750" indent="-285750">
              <a:buFont typeface="Arial" panose="020B0604020202020204" pitchFamily="34" charset="0"/>
              <a:buChar char="•"/>
            </a:pPr>
            <a:r>
              <a:rPr lang="en-US" sz="2400" dirty="0"/>
              <a:t>Endothelial cells</a:t>
            </a:r>
          </a:p>
          <a:p>
            <a:pPr marL="285750" indent="-285750">
              <a:buFont typeface="Arial" panose="020B0604020202020204" pitchFamily="34" charset="0"/>
              <a:buChar char="•"/>
            </a:pPr>
            <a:r>
              <a:rPr lang="en-US" sz="2400" dirty="0"/>
              <a:t>Macrophages</a:t>
            </a:r>
          </a:p>
          <a:p>
            <a:pPr marL="285750" indent="-285750">
              <a:buFont typeface="Arial" panose="020B0604020202020204" pitchFamily="34" charset="0"/>
              <a:buChar char="•"/>
            </a:pPr>
            <a:r>
              <a:rPr lang="en-US" sz="2400" dirty="0"/>
              <a:t>Fibroblasts </a:t>
            </a:r>
          </a:p>
          <a:p>
            <a:pPr marL="285750" indent="-285750">
              <a:buFont typeface="Arial" panose="020B0604020202020204" pitchFamily="34" charset="0"/>
              <a:buChar char="•"/>
            </a:pPr>
            <a:r>
              <a:rPr lang="en-US" sz="2400" dirty="0"/>
              <a:t>Myofibroblasts </a:t>
            </a:r>
          </a:p>
          <a:p>
            <a:pPr marL="285750" indent="-285750">
              <a:buFont typeface="Arial" panose="020B0604020202020204" pitchFamily="34" charset="0"/>
              <a:buChar char="•"/>
            </a:pPr>
            <a:r>
              <a:rPr lang="en-US" sz="2400" dirty="0"/>
              <a:t>Keratinocytes</a:t>
            </a:r>
            <a:endParaRPr lang="nl-NL" sz="2400" dirty="0"/>
          </a:p>
        </p:txBody>
      </p:sp>
      <p:sp>
        <p:nvSpPr>
          <p:cNvPr id="3" name="TextBox 2">
            <a:extLst>
              <a:ext uri="{FF2B5EF4-FFF2-40B4-BE49-F238E27FC236}">
                <a16:creationId xmlns:a16="http://schemas.microsoft.com/office/drawing/2014/main" id="{794B2459-E5B4-422E-BF43-28A81D400542}"/>
              </a:ext>
            </a:extLst>
          </p:cNvPr>
          <p:cNvSpPr txBox="1"/>
          <p:nvPr/>
        </p:nvSpPr>
        <p:spPr>
          <a:xfrm>
            <a:off x="6096000" y="3670817"/>
            <a:ext cx="4556143" cy="1846659"/>
          </a:xfrm>
          <a:prstGeom prst="rect">
            <a:avLst/>
          </a:prstGeom>
          <a:noFill/>
        </p:spPr>
        <p:txBody>
          <a:bodyPr wrap="square" rtlCol="0">
            <a:spAutoFit/>
          </a:bodyPr>
          <a:lstStyle/>
          <a:p>
            <a:r>
              <a:rPr lang="en-US" sz="2400" dirty="0"/>
              <a:t>Key effector cytokines:</a:t>
            </a:r>
          </a:p>
          <a:p>
            <a:pPr marL="342900" indent="-342900">
              <a:buFont typeface="Arial" panose="020B0604020202020204" pitchFamily="34" charset="0"/>
              <a:buChar char="•"/>
            </a:pPr>
            <a:r>
              <a:rPr lang="en-US" sz="2400" dirty="0"/>
              <a:t>TGF-</a:t>
            </a:r>
            <a:r>
              <a:rPr lang="el-GR" sz="2400" dirty="0"/>
              <a:t>α</a:t>
            </a:r>
            <a:endParaRPr lang="en-US" sz="2400" dirty="0"/>
          </a:p>
          <a:p>
            <a:pPr marL="342900" indent="-342900">
              <a:buFont typeface="Arial" panose="020B0604020202020204" pitchFamily="34" charset="0"/>
              <a:buChar char="•"/>
            </a:pPr>
            <a:r>
              <a:rPr lang="en-US" sz="2400" dirty="0"/>
              <a:t>FGF-7</a:t>
            </a:r>
          </a:p>
          <a:p>
            <a:pPr marL="342900" indent="-342900">
              <a:buFont typeface="Arial" panose="020B0604020202020204" pitchFamily="34" charset="0"/>
              <a:buChar char="•"/>
            </a:pPr>
            <a:r>
              <a:rPr lang="en-US" sz="2400" dirty="0"/>
              <a:t>DGF</a:t>
            </a:r>
          </a:p>
          <a:p>
            <a:endParaRPr lang="nl-NL" dirty="0"/>
          </a:p>
        </p:txBody>
      </p:sp>
      <p:sp>
        <p:nvSpPr>
          <p:cNvPr id="4" name="TextBox 3">
            <a:extLst>
              <a:ext uri="{FF2B5EF4-FFF2-40B4-BE49-F238E27FC236}">
                <a16:creationId xmlns:a16="http://schemas.microsoft.com/office/drawing/2014/main" id="{05758C78-6EC6-46A2-BD14-C2F515B33589}"/>
              </a:ext>
            </a:extLst>
          </p:cNvPr>
          <p:cNvSpPr txBox="1"/>
          <p:nvPr/>
        </p:nvSpPr>
        <p:spPr>
          <a:xfrm>
            <a:off x="8201888" y="4024849"/>
            <a:ext cx="1752916" cy="1477328"/>
          </a:xfrm>
          <a:prstGeom prst="rect">
            <a:avLst/>
          </a:prstGeom>
          <a:noFill/>
        </p:spPr>
        <p:txBody>
          <a:bodyPr wrap="none" rtlCol="0">
            <a:spAutoFit/>
          </a:bodyPr>
          <a:lstStyle/>
          <a:p>
            <a:pPr marL="285750" indent="-285750">
              <a:buFont typeface="Arial" panose="020B0604020202020204" pitchFamily="34" charset="0"/>
              <a:buChar char="•"/>
            </a:pPr>
            <a:r>
              <a:rPr lang="nl-NL" sz="2400" dirty="0"/>
              <a:t>TGF-</a:t>
            </a:r>
            <a:r>
              <a:rPr lang="el-GR" sz="2400" dirty="0"/>
              <a:t>β</a:t>
            </a:r>
            <a:r>
              <a:rPr lang="nl-NL" sz="2400" dirty="0"/>
              <a:t>1</a:t>
            </a:r>
          </a:p>
          <a:p>
            <a:pPr marL="285750" indent="-285750">
              <a:buFont typeface="Arial" panose="020B0604020202020204" pitchFamily="34" charset="0"/>
              <a:buChar char="•"/>
            </a:pPr>
            <a:r>
              <a:rPr lang="nl-NL" sz="2400" dirty="0"/>
              <a:t>FGF(1,2,4)</a:t>
            </a:r>
          </a:p>
          <a:p>
            <a:pPr marL="285750" indent="-285750">
              <a:buFont typeface="Arial" panose="020B0604020202020204" pitchFamily="34" charset="0"/>
              <a:buChar char="•"/>
            </a:pPr>
            <a:r>
              <a:rPr lang="nl-NL" sz="2400" dirty="0"/>
              <a:t>VEGF</a:t>
            </a:r>
          </a:p>
          <a:p>
            <a:endParaRPr lang="nl-NL" dirty="0"/>
          </a:p>
        </p:txBody>
      </p:sp>
    </p:spTree>
    <p:extLst>
      <p:ext uri="{BB962C8B-B14F-4D97-AF65-F5344CB8AC3E}">
        <p14:creationId xmlns:p14="http://schemas.microsoft.com/office/powerpoint/2010/main" val="1763655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1" name="CustomShape 1">
            <a:extLst>
              <a:ext uri="{FF2B5EF4-FFF2-40B4-BE49-F238E27FC236}">
                <a16:creationId xmlns:a16="http://schemas.microsoft.com/office/drawing/2014/main" id="{40283ABC-7ABA-4D90-AA8F-CCA92628E73B}"/>
              </a:ext>
            </a:extLst>
          </p:cNvPr>
          <p:cNvSpPr/>
          <p:nvPr/>
        </p:nvSpPr>
        <p:spPr>
          <a:xfrm>
            <a:off x="610500" y="362660"/>
            <a:ext cx="10971000" cy="5227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b="1" dirty="0"/>
              <a:t>What is the link between the innate immune system model and the wound healing process?</a:t>
            </a:r>
            <a:endParaRPr lang="nl-NL" sz="2400" b="1" dirty="0"/>
          </a:p>
          <a:p>
            <a:pPr>
              <a:lnSpc>
                <a:spcPct val="100000"/>
              </a:lnSpc>
            </a:pPr>
            <a:endParaRPr lang="en-US" dirty="0"/>
          </a:p>
          <a:p>
            <a:pPr>
              <a:lnSpc>
                <a:spcPct val="100000"/>
              </a:lnSpc>
            </a:pPr>
            <a:r>
              <a:rPr lang="en-US" b="1" dirty="0"/>
              <a:t>No </a:t>
            </a:r>
            <a:r>
              <a:rPr lang="en-US" dirty="0"/>
              <a:t>other papers have modeled this relationship</a:t>
            </a:r>
          </a:p>
          <a:p>
            <a:pPr>
              <a:lnSpc>
                <a:spcPct val="100000"/>
              </a:lnSpc>
            </a:pPr>
            <a:endParaRPr lang="en-US" dirty="0"/>
          </a:p>
          <a:p>
            <a:pPr>
              <a:lnSpc>
                <a:spcPct val="100000"/>
              </a:lnSpc>
            </a:pPr>
            <a:r>
              <a:rPr lang="en-US" dirty="0"/>
              <a:t>Several</a:t>
            </a:r>
            <a:r>
              <a:rPr lang="en-US" b="0" strike="noStrike" spc="-1" dirty="0">
                <a:solidFill>
                  <a:srgbClr val="000000"/>
                </a:solidFill>
                <a:latin typeface="Arial"/>
                <a:ea typeface="Calibri"/>
              </a:rPr>
              <a:t> </a:t>
            </a:r>
            <a:r>
              <a:rPr lang="en-US" dirty="0"/>
              <a:t>validated models simulate </a:t>
            </a:r>
            <a:r>
              <a:rPr lang="en-US" b="1" dirty="0"/>
              <a:t>one/two phases </a:t>
            </a:r>
            <a:r>
              <a:rPr lang="en-US" dirty="0"/>
              <a:t>of wound healing.</a:t>
            </a:r>
          </a:p>
          <a:p>
            <a:pPr>
              <a:lnSpc>
                <a:spcPct val="100000"/>
              </a:lnSpc>
            </a:pPr>
            <a:r>
              <a:rPr lang="en-US" dirty="0"/>
              <a:t>These models only consider the immune system </a:t>
            </a:r>
            <a:r>
              <a:rPr lang="en-US" b="1" dirty="0"/>
              <a:t>indirectly</a:t>
            </a:r>
            <a:r>
              <a:rPr lang="en-US" dirty="0"/>
              <a:t>, while usually explicitly referring to the specific cytokines that activated macrophages release such as TGF-β, TNF-α and interleukins.  </a:t>
            </a:r>
          </a:p>
          <a:p>
            <a:pPr marL="342900" indent="-342900">
              <a:lnSpc>
                <a:spcPct val="100000"/>
              </a:lnSpc>
              <a:buFont typeface="Arial" panose="020B0604020202020204" pitchFamily="34" charset="0"/>
              <a:buChar char="•"/>
            </a:pPr>
            <a:endParaRPr lang="en-US" dirty="0"/>
          </a:p>
          <a:p>
            <a:pPr>
              <a:lnSpc>
                <a:spcPct val="100000"/>
              </a:lnSpc>
            </a:pPr>
            <a:r>
              <a:rPr lang="en-US" dirty="0"/>
              <a:t>Using the same cell populations as the immune system model, </a:t>
            </a:r>
          </a:p>
          <a:p>
            <a:pPr lvl="1"/>
            <a:r>
              <a:rPr lang="en-US" dirty="0"/>
              <a:t>	e.g. pro/anti inflammatory cytokines, activated/resting leukocytes, etc.  </a:t>
            </a:r>
          </a:p>
          <a:p>
            <a:pPr>
              <a:lnSpc>
                <a:spcPct val="100000"/>
              </a:lnSpc>
            </a:pPr>
            <a:endParaRPr lang="en-US" dirty="0"/>
          </a:p>
          <a:p>
            <a:pPr>
              <a:lnSpc>
                <a:spcPct val="100000"/>
              </a:lnSpc>
            </a:pPr>
            <a:r>
              <a:rPr lang="en-US" dirty="0"/>
              <a:t>Essentially, once we have connected the HIIS model to the specific cytokines involved in almost all aspects of the healing process (TGFB,FGF,PDGF, VEGF, </a:t>
            </a:r>
            <a:r>
              <a:rPr lang="en-US" dirty="0" err="1"/>
              <a:t>TNFa</a:t>
            </a:r>
            <a:r>
              <a:rPr lang="en-US" dirty="0"/>
              <a:t>, IL), much of the legwork has been done by these papers.  </a:t>
            </a:r>
          </a:p>
          <a:p>
            <a:pPr>
              <a:lnSpc>
                <a:spcPct val="100000"/>
              </a:lnSpc>
            </a:pPr>
            <a:r>
              <a:rPr lang="en-US" sz="2000" dirty="0"/>
              <a:t>  </a:t>
            </a:r>
          </a:p>
        </p:txBody>
      </p:sp>
      <p:pic>
        <p:nvPicPr>
          <p:cNvPr id="3" name="Picture 2">
            <a:extLst>
              <a:ext uri="{FF2B5EF4-FFF2-40B4-BE49-F238E27FC236}">
                <a16:creationId xmlns:a16="http://schemas.microsoft.com/office/drawing/2014/main" id="{6AC5EE42-A870-4A06-BBBC-8DA90247FF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19998" y="4798621"/>
            <a:ext cx="1032563" cy="1032563"/>
          </a:xfrm>
          <a:prstGeom prst="rect">
            <a:avLst/>
          </a:prstGeom>
        </p:spPr>
      </p:pic>
      <p:sp>
        <p:nvSpPr>
          <p:cNvPr id="4" name="TextBox 3">
            <a:extLst>
              <a:ext uri="{FF2B5EF4-FFF2-40B4-BE49-F238E27FC236}">
                <a16:creationId xmlns:a16="http://schemas.microsoft.com/office/drawing/2014/main" id="{1DE970C7-7567-4E36-A28A-146717D891C4}"/>
              </a:ext>
            </a:extLst>
          </p:cNvPr>
          <p:cNvSpPr txBox="1"/>
          <p:nvPr/>
        </p:nvSpPr>
        <p:spPr>
          <a:xfrm>
            <a:off x="2359743" y="4815521"/>
            <a:ext cx="16784680" cy="1015663"/>
          </a:xfrm>
          <a:prstGeom prst="rect">
            <a:avLst/>
          </a:prstGeom>
          <a:noFill/>
        </p:spPr>
        <p:txBody>
          <a:bodyPr wrap="square" rtlCol="0">
            <a:spAutoFit/>
          </a:bodyPr>
          <a:lstStyle/>
          <a:p>
            <a:pPr marL="342900" indent="-342900">
              <a:buFont typeface="+mj-lt"/>
              <a:buAutoNum type="arabicPeriod"/>
            </a:pPr>
            <a:r>
              <a:rPr lang="en-US" sz="2000" dirty="0"/>
              <a:t>Integrate the innate immune system model with inflammation </a:t>
            </a:r>
          </a:p>
          <a:p>
            <a:pPr marL="342900" indent="-342900">
              <a:buFont typeface="+mj-lt"/>
              <a:buAutoNum type="arabicPeriod"/>
            </a:pPr>
            <a:r>
              <a:rPr lang="en-US" sz="2000" dirty="0"/>
              <a:t>Extend the model for the proliferation, contraction, and </a:t>
            </a:r>
            <a:r>
              <a:rPr lang="en-US" sz="2000" dirty="0" err="1"/>
              <a:t>remodelling</a:t>
            </a:r>
            <a:r>
              <a:rPr lang="en-US" sz="2000" dirty="0"/>
              <a:t> </a:t>
            </a:r>
          </a:p>
          <a:p>
            <a:pPr marL="342900" indent="-342900">
              <a:buFont typeface="+mj-lt"/>
              <a:buAutoNum type="arabicPeriod"/>
            </a:pPr>
            <a:r>
              <a:rPr lang="en-US" sz="2000" dirty="0"/>
              <a:t>Angiogenesis (biggest challenge)</a:t>
            </a:r>
            <a:endParaRPr lang="nl-NL" sz="2000" dirty="0"/>
          </a:p>
        </p:txBody>
      </p:sp>
      <p:cxnSp>
        <p:nvCxnSpPr>
          <p:cNvPr id="6" name="Straight Connector 5">
            <a:extLst>
              <a:ext uri="{FF2B5EF4-FFF2-40B4-BE49-F238E27FC236}">
                <a16:creationId xmlns:a16="http://schemas.microsoft.com/office/drawing/2014/main" id="{596DD4BD-33DD-4598-8FA8-384E5FBACCBA}"/>
              </a:ext>
            </a:extLst>
          </p:cNvPr>
          <p:cNvCxnSpPr>
            <a:cxnSpLocks/>
          </p:cNvCxnSpPr>
          <p:nvPr/>
        </p:nvCxnSpPr>
        <p:spPr>
          <a:xfrm>
            <a:off x="1044631" y="6071789"/>
            <a:ext cx="1183298"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495889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10E48-F8F9-435D-878C-F1FDFC4754A0}"/>
              </a:ext>
            </a:extLst>
          </p:cNvPr>
          <p:cNvSpPr>
            <a:spLocks noGrp="1"/>
          </p:cNvSpPr>
          <p:nvPr>
            <p:ph type="title" idx="4294967295"/>
          </p:nvPr>
        </p:nvSpPr>
        <p:spPr>
          <a:xfrm>
            <a:off x="1257300" y="256381"/>
            <a:ext cx="10058400" cy="1449387"/>
          </a:xfrm>
        </p:spPr>
        <p:txBody>
          <a:bodyPr/>
          <a:lstStyle/>
          <a:p>
            <a:r>
              <a:rPr lang="nl-NL" b="1" dirty="0"/>
              <a:t>Index</a:t>
            </a:r>
          </a:p>
        </p:txBody>
      </p:sp>
      <p:cxnSp>
        <p:nvCxnSpPr>
          <p:cNvPr id="4" name="Straight Connector 3">
            <a:extLst>
              <a:ext uri="{FF2B5EF4-FFF2-40B4-BE49-F238E27FC236}">
                <a16:creationId xmlns:a16="http://schemas.microsoft.com/office/drawing/2014/main" id="{6005F997-D145-4352-8E0F-7A3761EE8F0A}"/>
              </a:ext>
            </a:extLst>
          </p:cNvPr>
          <p:cNvCxnSpPr>
            <a:cxnSpLocks/>
          </p:cNvCxnSpPr>
          <p:nvPr/>
        </p:nvCxnSpPr>
        <p:spPr>
          <a:xfrm>
            <a:off x="1257300" y="1683816"/>
            <a:ext cx="1657350" cy="0"/>
          </a:xfrm>
          <a:prstGeom prst="line">
            <a:avLst/>
          </a:prstGeom>
        </p:spPr>
        <p:style>
          <a:lnRef idx="3">
            <a:schemeClr val="accent2"/>
          </a:lnRef>
          <a:fillRef idx="0">
            <a:schemeClr val="accent2"/>
          </a:fillRef>
          <a:effectRef idx="2">
            <a:schemeClr val="accent2"/>
          </a:effectRef>
          <a:fontRef idx="minor">
            <a:schemeClr val="tx1"/>
          </a:fontRef>
        </p:style>
      </p:cxnSp>
      <p:sp>
        <p:nvSpPr>
          <p:cNvPr id="7" name="TextBox 6">
            <a:extLst>
              <a:ext uri="{FF2B5EF4-FFF2-40B4-BE49-F238E27FC236}">
                <a16:creationId xmlns:a16="http://schemas.microsoft.com/office/drawing/2014/main" id="{94A4827F-6EDB-409B-8754-776E2783C2F3}"/>
              </a:ext>
            </a:extLst>
          </p:cNvPr>
          <p:cNvSpPr txBox="1"/>
          <p:nvPr/>
        </p:nvSpPr>
        <p:spPr>
          <a:xfrm>
            <a:off x="1155699" y="2064809"/>
            <a:ext cx="4940301" cy="3385542"/>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nl-NL" sz="2800" dirty="0"/>
              <a:t>Introduction</a:t>
            </a:r>
          </a:p>
          <a:p>
            <a:pPr marL="285750" indent="-285750">
              <a:buClr>
                <a:schemeClr val="accent2"/>
              </a:buClr>
              <a:buFont typeface="Arial" panose="020B0604020202020204" pitchFamily="34" charset="0"/>
              <a:buChar char="•"/>
            </a:pPr>
            <a:r>
              <a:rPr lang="nl-NL" sz="2800" dirty="0"/>
              <a:t>Aim</a:t>
            </a:r>
          </a:p>
          <a:p>
            <a:pPr marL="285750" indent="-285750">
              <a:buClr>
                <a:schemeClr val="accent2"/>
              </a:buClr>
              <a:buFont typeface="Arial" panose="020B0604020202020204" pitchFamily="34" charset="0"/>
              <a:buChar char="•"/>
            </a:pPr>
            <a:r>
              <a:rPr lang="nl-NL" sz="2800" dirty="0"/>
              <a:t>Previously built models</a:t>
            </a:r>
          </a:p>
          <a:p>
            <a:pPr marL="285750" indent="-285750">
              <a:buClr>
                <a:schemeClr val="accent2"/>
              </a:buClr>
              <a:buFont typeface="Arial" panose="020B0604020202020204" pitchFamily="34" charset="0"/>
              <a:buChar char="•"/>
            </a:pPr>
            <a:r>
              <a:rPr lang="nl-NL" sz="2800" dirty="0"/>
              <a:t>Proposal</a:t>
            </a:r>
          </a:p>
          <a:p>
            <a:pPr marL="285750" indent="-285750">
              <a:buClr>
                <a:schemeClr val="accent2"/>
              </a:buClr>
              <a:buFont typeface="Arial" panose="020B0604020202020204" pitchFamily="34" charset="0"/>
              <a:buChar char="•"/>
            </a:pPr>
            <a:r>
              <a:rPr lang="nl-NL" sz="2800" dirty="0"/>
              <a:t>Possible biomarkers</a:t>
            </a:r>
          </a:p>
          <a:p>
            <a:pPr marL="285750" indent="-285750">
              <a:buClr>
                <a:schemeClr val="accent2"/>
              </a:buClr>
              <a:buFont typeface="Arial" panose="020B0604020202020204" pitchFamily="34" charset="0"/>
              <a:buChar char="•"/>
            </a:pPr>
            <a:r>
              <a:rPr lang="nl-NL" sz="2800" dirty="0"/>
              <a:t>Possible sociomarkers</a:t>
            </a:r>
          </a:p>
          <a:p>
            <a:pPr marL="285750" indent="-285750">
              <a:buClr>
                <a:schemeClr val="accent2"/>
              </a:buClr>
              <a:buFont typeface="Arial" panose="020B0604020202020204" pitchFamily="34" charset="0"/>
              <a:buChar char="•"/>
            </a:pPr>
            <a:r>
              <a:rPr lang="nl-NL" sz="2800" dirty="0"/>
              <a:t>Data available?</a:t>
            </a:r>
          </a:p>
          <a:p>
            <a:endParaRPr lang="nl-NL" dirty="0"/>
          </a:p>
        </p:txBody>
      </p:sp>
      <p:pic>
        <p:nvPicPr>
          <p:cNvPr id="10" name="Picture 9">
            <a:extLst>
              <a:ext uri="{FF2B5EF4-FFF2-40B4-BE49-F238E27FC236}">
                <a16:creationId xmlns:a16="http://schemas.microsoft.com/office/drawing/2014/main" id="{997E683C-3967-4BF5-80EA-ED0B359E9E72}"/>
              </a:ext>
            </a:extLst>
          </p:cNvPr>
          <p:cNvPicPr>
            <a:picLocks noChangeAspect="1"/>
          </p:cNvPicPr>
          <p:nvPr/>
        </p:nvPicPr>
        <p:blipFill>
          <a:blip r:embed="rId2"/>
          <a:stretch>
            <a:fillRect/>
          </a:stretch>
        </p:blipFill>
        <p:spPr>
          <a:xfrm>
            <a:off x="6572978" y="764315"/>
            <a:ext cx="3724275" cy="4886325"/>
          </a:xfrm>
          <a:prstGeom prst="rect">
            <a:avLst/>
          </a:prstGeom>
        </p:spPr>
      </p:pic>
    </p:spTree>
    <p:extLst>
      <p:ext uri="{BB962C8B-B14F-4D97-AF65-F5344CB8AC3E}">
        <p14:creationId xmlns:p14="http://schemas.microsoft.com/office/powerpoint/2010/main" val="864718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18A9-C162-40D6-A04A-406120C5D899}"/>
              </a:ext>
            </a:extLst>
          </p:cNvPr>
          <p:cNvSpPr>
            <a:spLocks noGrp="1"/>
          </p:cNvSpPr>
          <p:nvPr>
            <p:ph type="title"/>
          </p:nvPr>
        </p:nvSpPr>
        <p:spPr>
          <a:xfrm>
            <a:off x="570866" y="2160549"/>
            <a:ext cx="10058400" cy="1450757"/>
          </a:xfrm>
        </p:spPr>
        <p:txBody>
          <a:bodyPr/>
          <a:lstStyle/>
          <a:p>
            <a:r>
              <a:rPr lang="nl-NL" b="1" dirty="0"/>
              <a:t>Proposal</a:t>
            </a:r>
          </a:p>
        </p:txBody>
      </p:sp>
      <p:pic>
        <p:nvPicPr>
          <p:cNvPr id="1026" name="Picture 2" descr="Afbeeldingsresultaat voor proposal">
            <a:extLst>
              <a:ext uri="{FF2B5EF4-FFF2-40B4-BE49-F238E27FC236}">
                <a16:creationId xmlns:a16="http://schemas.microsoft.com/office/drawing/2014/main" id="{09D4B3C8-957B-4EBB-82C2-F8F72620AE4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6" b="23369"/>
          <a:stretch/>
        </p:blipFill>
        <p:spPr bwMode="auto">
          <a:xfrm>
            <a:off x="-189548" y="-2002354"/>
            <a:ext cx="12571095" cy="481012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65C4FDA1-516A-4BE3-9350-4DFE8E16E466}"/>
              </a:ext>
            </a:extLst>
          </p:cNvPr>
          <p:cNvCxnSpPr/>
          <p:nvPr/>
        </p:nvCxnSpPr>
        <p:spPr>
          <a:xfrm>
            <a:off x="671830" y="3611306"/>
            <a:ext cx="2112645" cy="0"/>
          </a:xfrm>
          <a:prstGeom prst="line">
            <a:avLst/>
          </a:prstGeom>
        </p:spPr>
        <p:style>
          <a:lnRef idx="3">
            <a:schemeClr val="accent2"/>
          </a:lnRef>
          <a:fillRef idx="0">
            <a:schemeClr val="accent2"/>
          </a:fillRef>
          <a:effectRef idx="2">
            <a:schemeClr val="accent2"/>
          </a:effectRef>
          <a:fontRef idx="minor">
            <a:schemeClr val="tx1"/>
          </a:fontRef>
        </p:style>
      </p:cxnSp>
      <p:sp>
        <p:nvSpPr>
          <p:cNvPr id="8" name="TextBox 7">
            <a:extLst>
              <a:ext uri="{FF2B5EF4-FFF2-40B4-BE49-F238E27FC236}">
                <a16:creationId xmlns:a16="http://schemas.microsoft.com/office/drawing/2014/main" id="{889B050A-8FB5-4C94-A970-49EA915CCF9A}"/>
              </a:ext>
            </a:extLst>
          </p:cNvPr>
          <p:cNvSpPr txBox="1"/>
          <p:nvPr/>
        </p:nvSpPr>
        <p:spPr>
          <a:xfrm>
            <a:off x="671830" y="3754441"/>
            <a:ext cx="9653270" cy="3108543"/>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nl-NL" dirty="0"/>
          </a:p>
          <a:p>
            <a:pPr marL="285750" indent="-285750">
              <a:buClr>
                <a:schemeClr val="accent2"/>
              </a:buClr>
              <a:buFont typeface="Arial" panose="020B0604020202020204" pitchFamily="34" charset="0"/>
              <a:buChar char="•"/>
            </a:pPr>
            <a:r>
              <a:rPr lang="nl-NL" sz="2000" dirty="0"/>
              <a:t>Discrete Spatio-temporal (</a:t>
            </a:r>
            <a:r>
              <a:rPr lang="en-US" sz="2000" dirty="0"/>
              <a:t>existing in both space and time)</a:t>
            </a:r>
            <a:r>
              <a:rPr lang="nl-NL" sz="2000" dirty="0"/>
              <a:t> Agent-Based Model combining both the immune response model and the ABM wound healing models</a:t>
            </a:r>
          </a:p>
          <a:p>
            <a:pPr marL="285750" indent="-285750">
              <a:buClr>
                <a:schemeClr val="accent2"/>
              </a:buClr>
              <a:buFont typeface="Arial" panose="020B0604020202020204" pitchFamily="34" charset="0"/>
              <a:buChar char="•"/>
            </a:pPr>
            <a:endParaRPr lang="nl-NL" sz="2000" dirty="0"/>
          </a:p>
          <a:p>
            <a:pPr>
              <a:buClr>
                <a:schemeClr val="accent2"/>
              </a:buClr>
            </a:pPr>
            <a:endParaRPr lang="en-US" sz="2000" dirty="0"/>
          </a:p>
          <a:p>
            <a:pPr marL="285750" indent="-285750">
              <a:buClr>
                <a:schemeClr val="accent2"/>
              </a:buClr>
              <a:buFont typeface="Arial" panose="020B0604020202020204" pitchFamily="34" charset="0"/>
              <a:buChar char="•"/>
            </a:pPr>
            <a:r>
              <a:rPr lang="en-US" sz="2000" dirty="0"/>
              <a:t>The HIIS model will act like an </a:t>
            </a:r>
            <a:r>
              <a:rPr lang="en-US" sz="2000" b="1" dirty="0"/>
              <a:t>engine for the blood composition </a:t>
            </a:r>
            <a:r>
              <a:rPr lang="en-US" sz="2000" dirty="0"/>
              <a:t>of a 2/3-dimensional ABM model.</a:t>
            </a:r>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nl-NL" sz="2000" dirty="0"/>
          </a:p>
          <a:p>
            <a:endParaRPr lang="nl-NL" dirty="0"/>
          </a:p>
        </p:txBody>
      </p:sp>
    </p:spTree>
    <p:extLst>
      <p:ext uri="{BB962C8B-B14F-4D97-AF65-F5344CB8AC3E}">
        <p14:creationId xmlns:p14="http://schemas.microsoft.com/office/powerpoint/2010/main" val="671006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EF1EA4B-A53C-49ED-A398-02103110E846}"/>
              </a:ext>
            </a:extLst>
          </p:cNvPr>
          <p:cNvSpPr>
            <a:spLocks noGrp="1"/>
          </p:cNvSpPr>
          <p:nvPr>
            <p:ph type="title" idx="4294967295"/>
          </p:nvPr>
        </p:nvSpPr>
        <p:spPr>
          <a:xfrm>
            <a:off x="823320" y="-410456"/>
            <a:ext cx="10058400" cy="1450975"/>
          </a:xfrm>
        </p:spPr>
        <p:txBody>
          <a:bodyPr/>
          <a:lstStyle/>
          <a:p>
            <a:r>
              <a:rPr lang="nl-NL" b="1" dirty="0"/>
              <a:t>Approach</a:t>
            </a:r>
          </a:p>
        </p:txBody>
      </p:sp>
      <p:cxnSp>
        <p:nvCxnSpPr>
          <p:cNvPr id="6" name="Straight Connector 5">
            <a:extLst>
              <a:ext uri="{FF2B5EF4-FFF2-40B4-BE49-F238E27FC236}">
                <a16:creationId xmlns:a16="http://schemas.microsoft.com/office/drawing/2014/main" id="{2EA088D9-A0AF-4F88-A0CA-2A935A3B2F4D}"/>
              </a:ext>
            </a:extLst>
          </p:cNvPr>
          <p:cNvCxnSpPr>
            <a:cxnSpLocks/>
          </p:cNvCxnSpPr>
          <p:nvPr/>
        </p:nvCxnSpPr>
        <p:spPr>
          <a:xfrm>
            <a:off x="823320" y="1029218"/>
            <a:ext cx="2333948" cy="0"/>
          </a:xfrm>
          <a:prstGeom prst="line">
            <a:avLst/>
          </a:prstGeom>
        </p:spPr>
        <p:style>
          <a:lnRef idx="3">
            <a:schemeClr val="accent2"/>
          </a:lnRef>
          <a:fillRef idx="0">
            <a:schemeClr val="accent2"/>
          </a:fillRef>
          <a:effectRef idx="2">
            <a:schemeClr val="accent2"/>
          </a:effectRef>
          <a:fontRef idx="minor">
            <a:schemeClr val="tx1"/>
          </a:fontRef>
        </p:style>
      </p:cxnSp>
      <p:sp>
        <p:nvSpPr>
          <p:cNvPr id="9" name="TextBox 8">
            <a:extLst>
              <a:ext uri="{FF2B5EF4-FFF2-40B4-BE49-F238E27FC236}">
                <a16:creationId xmlns:a16="http://schemas.microsoft.com/office/drawing/2014/main" id="{0D5E4C69-A142-461E-8E94-4659E8FBAADE}"/>
              </a:ext>
            </a:extLst>
          </p:cNvPr>
          <p:cNvSpPr txBox="1"/>
          <p:nvPr/>
        </p:nvSpPr>
        <p:spPr>
          <a:xfrm>
            <a:off x="823320" y="1430341"/>
            <a:ext cx="10839593" cy="5262979"/>
          </a:xfrm>
          <a:prstGeom prst="rect">
            <a:avLst/>
          </a:prstGeom>
          <a:noFill/>
        </p:spPr>
        <p:txBody>
          <a:bodyPr wrap="square" rtlCol="0">
            <a:spAutoFit/>
          </a:bodyPr>
          <a:lstStyle/>
          <a:p>
            <a:pPr marL="342900" indent="-342900">
              <a:buFont typeface="+mj-lt"/>
              <a:buAutoNum type="arabicPeriod"/>
            </a:pPr>
            <a:r>
              <a:rPr lang="en-US" sz="2000" dirty="0"/>
              <a:t>Measure which cells and anti- and pro-inflammatory cytokines are in the wound and blood stream after a severe burn. (Data probably already available?)</a:t>
            </a:r>
          </a:p>
          <a:p>
            <a:pPr marL="342900" indent="-342900">
              <a:buFont typeface="+mj-lt"/>
              <a:buAutoNum type="arabicPeriod"/>
            </a:pPr>
            <a:endParaRPr lang="en-US" sz="2000" dirty="0"/>
          </a:p>
          <a:p>
            <a:pPr marL="342900" indent="-342900">
              <a:buFont typeface="+mj-lt"/>
              <a:buAutoNum type="arabicPeriod"/>
            </a:pPr>
            <a:r>
              <a:rPr lang="en-US" sz="2000" dirty="0"/>
              <a:t>Configure and tune our 2D inflammation ABM using this knowledge</a:t>
            </a:r>
          </a:p>
          <a:p>
            <a:endParaRPr lang="en-US" sz="2000" dirty="0"/>
          </a:p>
          <a:p>
            <a:r>
              <a:rPr lang="en-US" sz="2000" dirty="0"/>
              <a:t>3.   Link the ABM to the HIIS model via the cytokine and cell concentrations of the models</a:t>
            </a:r>
          </a:p>
          <a:p>
            <a:r>
              <a:rPr lang="en-US" sz="2000" dirty="0"/>
              <a:t>      How is the inflammation process affected by the balance of cytokines in the bloodstream?</a:t>
            </a:r>
          </a:p>
          <a:p>
            <a:r>
              <a:rPr lang="en-US" sz="2000" dirty="0"/>
              <a:t>      Later, this co-evolution scales with exposure to blood supply, for now leave constant.</a:t>
            </a:r>
          </a:p>
          <a:p>
            <a:pPr marL="342900" indent="-342900">
              <a:buFont typeface="+mj-lt"/>
              <a:buAutoNum type="arabicPeriod" startAt="4"/>
            </a:pPr>
            <a:endParaRPr lang="en-US" sz="2000" dirty="0"/>
          </a:p>
          <a:p>
            <a:pPr marL="342900" indent="-342900">
              <a:buFont typeface="+mj-lt"/>
              <a:buAutoNum type="arabicPeriod" startAt="4"/>
            </a:pPr>
            <a:r>
              <a:rPr lang="en-US" sz="2000" dirty="0"/>
              <a:t>Does a 2D model accurately capture dynamics? if not extend to 3D</a:t>
            </a:r>
          </a:p>
          <a:p>
            <a:pPr marL="342900" indent="-342900">
              <a:buFont typeface="+mj-lt"/>
              <a:buAutoNum type="arabicPeriod" startAt="4"/>
            </a:pPr>
            <a:endParaRPr lang="en-US" sz="2000" dirty="0"/>
          </a:p>
          <a:p>
            <a:pPr marL="342900" indent="-342900">
              <a:buFont typeface="+mj-lt"/>
              <a:buAutoNum type="arabicPeriod" startAt="4"/>
            </a:pPr>
            <a:r>
              <a:rPr lang="en-US" sz="2000" dirty="0"/>
              <a:t>Validate the model</a:t>
            </a:r>
          </a:p>
          <a:p>
            <a:pPr marL="342900" indent="-342900">
              <a:buFont typeface="+mj-lt"/>
              <a:buAutoNum type="arabicPeriod" startAt="4"/>
            </a:pPr>
            <a:endParaRPr lang="en-US" sz="2000" dirty="0"/>
          </a:p>
          <a:p>
            <a:pPr marL="342900" indent="-342900">
              <a:buFont typeface="+mj-lt"/>
              <a:buAutoNum type="arabicPeriod" startAt="4"/>
            </a:pPr>
            <a:r>
              <a:rPr lang="en-US" sz="2000" dirty="0"/>
              <a:t>From here we can start experimenting and extending (proliferation, angiogenesis, contraction, once we have a valid model).</a:t>
            </a:r>
          </a:p>
          <a:p>
            <a:endParaRPr lang="en-US" dirty="0"/>
          </a:p>
          <a:p>
            <a:endParaRPr lang="nl-NL" dirty="0"/>
          </a:p>
        </p:txBody>
      </p:sp>
    </p:spTree>
    <p:extLst>
      <p:ext uri="{BB962C8B-B14F-4D97-AF65-F5344CB8AC3E}">
        <p14:creationId xmlns:p14="http://schemas.microsoft.com/office/powerpoint/2010/main" val="2737364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003900710"/>
              </p:ext>
            </p:extLst>
          </p:nvPr>
        </p:nvGraphicFramePr>
        <p:xfrm>
          <a:off x="4227284" y="130630"/>
          <a:ext cx="7141029" cy="6163000"/>
        </p:xfrm>
        <a:graphic>
          <a:graphicData uri="http://schemas.openxmlformats.org/drawingml/2006/table">
            <a:tbl>
              <a:tblPr/>
              <a:tblGrid>
                <a:gridCol w="2858857">
                  <a:extLst>
                    <a:ext uri="{9D8B030D-6E8A-4147-A177-3AD203B41FA5}">
                      <a16:colId xmlns:a16="http://schemas.microsoft.com/office/drawing/2014/main" val="20000"/>
                    </a:ext>
                  </a:extLst>
                </a:gridCol>
                <a:gridCol w="4282172">
                  <a:extLst>
                    <a:ext uri="{9D8B030D-6E8A-4147-A177-3AD203B41FA5}">
                      <a16:colId xmlns:a16="http://schemas.microsoft.com/office/drawing/2014/main" val="20001"/>
                    </a:ext>
                  </a:extLst>
                </a:gridCol>
              </a:tblGrid>
              <a:tr h="374277">
                <a:tc>
                  <a:txBody>
                    <a:bodyPr/>
                    <a:lstStyle/>
                    <a:p>
                      <a:pPr>
                        <a:spcAft>
                          <a:spcPts val="0"/>
                        </a:spcAft>
                      </a:pPr>
                      <a:r>
                        <a:rPr lang="en-US" sz="1100" kern="150" dirty="0">
                          <a:effectLst/>
                          <a:latin typeface="Liberation Serif"/>
                          <a:ea typeface="AR PL SungtiL GB"/>
                          <a:cs typeface="Lohit Devanagari"/>
                        </a:rPr>
                        <a:t>Cytokine composition of inner and outer areas of wound and in blood stream.</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en-US" sz="1100" kern="150">
                          <a:effectLst/>
                          <a:latin typeface="Liberation Serif"/>
                          <a:ea typeface="AR PL SungtiL GB"/>
                          <a:cs typeface="Lohit Devanagari"/>
                        </a:rPr>
                        <a:t>For an integrated model we will need to translate between specific cytokines and the general categories the AP model uses.</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226758">
                <a:tc>
                  <a:txBody>
                    <a:bodyPr/>
                    <a:lstStyle/>
                    <a:p>
                      <a:pPr>
                        <a:spcAft>
                          <a:spcPts val="0"/>
                        </a:spcAft>
                      </a:pPr>
                      <a:r>
                        <a:rPr lang="en-US" sz="1100" kern="150" dirty="0">
                          <a:effectLst/>
                          <a:latin typeface="Liberation Serif"/>
                          <a:ea typeface="AR PL SungtiL GB"/>
                          <a:cs typeface="Lohit Devanagari"/>
                        </a:rPr>
                        <a:t>TGF-</a:t>
                      </a:r>
                      <a:r>
                        <a:rPr lang="en-US" sz="1100" kern="150" dirty="0">
                          <a:effectLst/>
                          <a:latin typeface="Times New Roman"/>
                          <a:ea typeface="AR PL SungtiL GB"/>
                          <a:cs typeface="Lohit Devanagari"/>
                        </a:rPr>
                        <a:t>β</a:t>
                      </a:r>
                      <a:endParaRPr lang="en-US" sz="1100" kern="150" dirty="0">
                        <a:effectLst/>
                        <a:latin typeface="Liberation Serif"/>
                        <a:ea typeface="AR PL SungtiL GB"/>
                        <a:cs typeface="Lohit Devanagari"/>
                      </a:endParaRP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en-US" sz="1100" kern="150" dirty="0">
                          <a:effectLst/>
                          <a:latin typeface="Liberation Serif"/>
                          <a:ea typeface="AR PL SungtiL GB"/>
                          <a:cs typeface="Lohit Devanagari"/>
                        </a:rPr>
                        <a:t>Released by macrophages</a:t>
                      </a:r>
                    </a:p>
                    <a:p>
                      <a:pPr>
                        <a:spcAft>
                          <a:spcPts val="0"/>
                        </a:spcAft>
                      </a:pPr>
                      <a:r>
                        <a:rPr lang="en-US" sz="1100" kern="150" dirty="0">
                          <a:effectLst/>
                          <a:latin typeface="Liberation Serif"/>
                          <a:ea typeface="AR PL SungtiL GB"/>
                          <a:cs typeface="Lohit Devanagari"/>
                        </a:rPr>
                        <a:t>Attracts macrophages and fibroblasts</a:t>
                      </a:r>
                    </a:p>
                    <a:p>
                      <a:pPr>
                        <a:spcAft>
                          <a:spcPts val="0"/>
                        </a:spcAft>
                      </a:pPr>
                      <a:r>
                        <a:rPr lang="en-US" sz="1100" kern="150" dirty="0">
                          <a:effectLst/>
                          <a:latin typeface="Liberation Serif"/>
                          <a:ea typeface="AR PL SungtiL GB"/>
                          <a:cs typeface="Lohit Devanagari"/>
                        </a:rPr>
                        <a:t>Stimulates resting monocytes – upregulates inflammatory response</a:t>
                      </a:r>
                    </a:p>
                    <a:p>
                      <a:pPr>
                        <a:spcAft>
                          <a:spcPts val="0"/>
                        </a:spcAft>
                      </a:pPr>
                      <a:r>
                        <a:rPr lang="en-US" sz="1100" kern="150" dirty="0">
                          <a:effectLst/>
                          <a:latin typeface="Liberation Serif"/>
                          <a:ea typeface="AR PL SungtiL GB"/>
                          <a:cs typeface="Lohit Devanagari"/>
                        </a:rPr>
                        <a:t>While also </a:t>
                      </a:r>
                      <a:r>
                        <a:rPr lang="en-US" sz="1100" b="1" i="1" kern="150" dirty="0">
                          <a:effectLst/>
                          <a:latin typeface="Liberation Serif"/>
                          <a:ea typeface="AR PL SungtiL GB"/>
                          <a:cs typeface="Lohit Devanagari"/>
                        </a:rPr>
                        <a:t>downregulating </a:t>
                      </a:r>
                      <a:r>
                        <a:rPr lang="en-US" sz="1100" kern="150" dirty="0">
                          <a:effectLst/>
                          <a:latin typeface="Liberation Serif"/>
                          <a:ea typeface="AR PL SungtiL GB"/>
                          <a:cs typeface="Lohit Devanagari"/>
                        </a:rPr>
                        <a:t>cytokine production in monocytes and macrophages</a:t>
                      </a:r>
                    </a:p>
                    <a:p>
                      <a:pPr>
                        <a:spcAft>
                          <a:spcPts val="0"/>
                        </a:spcAft>
                      </a:pPr>
                      <a:r>
                        <a:rPr lang="en-US" sz="1100" kern="150" dirty="0">
                          <a:effectLst/>
                          <a:latin typeface="Liberation Serif"/>
                          <a:ea typeface="AR PL SungtiL GB"/>
                          <a:cs typeface="Lohit Devanagari"/>
                        </a:rPr>
                        <a:t>inhibits activated macrophages</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715269">
                <a:tc>
                  <a:txBody>
                    <a:bodyPr/>
                    <a:lstStyle/>
                    <a:p>
                      <a:pPr>
                        <a:spcAft>
                          <a:spcPts val="0"/>
                        </a:spcAft>
                      </a:pPr>
                      <a:r>
                        <a:rPr lang="en-US" sz="1100" kern="150">
                          <a:effectLst/>
                          <a:latin typeface="Liberation Serif"/>
                          <a:ea typeface="AR PL SungtiL GB"/>
                          <a:cs typeface="Lohit Devanagari"/>
                        </a:rPr>
                        <a:t>Liver enzymes (AST, ALT)</a:t>
                      </a:r>
                    </a:p>
                    <a:p>
                      <a:pPr>
                        <a:spcAft>
                          <a:spcPts val="0"/>
                        </a:spcAft>
                      </a:pPr>
                      <a:r>
                        <a:rPr lang="en-US" sz="1100" b="1" i="1" kern="150">
                          <a:effectLst/>
                          <a:latin typeface="Liberation Serif"/>
                          <a:ea typeface="AR PL SungtiL GB"/>
                          <a:cs typeface="Lohit Devanagari"/>
                        </a:rPr>
                        <a:t>Biochemical Changes in Burns – Adiga et Adiga, 2015</a:t>
                      </a:r>
                      <a:endParaRPr lang="en-US" sz="1100" kern="150">
                        <a:effectLst/>
                        <a:latin typeface="Liberation Serif"/>
                        <a:ea typeface="AR PL SungtiL GB"/>
                        <a:cs typeface="Lohit Devanagari"/>
                      </a:endParaRPr>
                    </a:p>
                    <a:p>
                      <a:pPr>
                        <a:spcAft>
                          <a:spcPts val="0"/>
                        </a:spcAft>
                      </a:pPr>
                      <a:r>
                        <a:rPr lang="en-US" sz="1100" i="1" kern="150">
                          <a:effectLst/>
                          <a:latin typeface="Liberation Serif"/>
                          <a:ea typeface="AR PL SungtiL GB"/>
                          <a:cs typeface="Lohit Devanagari"/>
                        </a:rPr>
                        <a:t> </a:t>
                      </a:r>
                      <a:endParaRPr lang="en-US" sz="1100" kern="150">
                        <a:effectLst/>
                        <a:latin typeface="Liberation Serif"/>
                        <a:ea typeface="AR PL SungtiL GB"/>
                        <a:cs typeface="Lohit Devanagari"/>
                      </a:endParaRP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en-US" sz="1100" kern="150">
                          <a:effectLst/>
                          <a:latin typeface="Liberation Serif"/>
                          <a:ea typeface="AR PL SungtiL GB"/>
                          <a:cs typeface="Lohit Devanagari"/>
                        </a:rPr>
                        <a:t>Excessive levels indicate hepatocytic injury (ALT being the most sensitive indicator).  May be predictors of prognosis in burns injury.</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715269">
                <a:tc>
                  <a:txBody>
                    <a:bodyPr/>
                    <a:lstStyle/>
                    <a:p>
                      <a:pPr>
                        <a:spcAft>
                          <a:spcPts val="0"/>
                        </a:spcAft>
                      </a:pPr>
                      <a:r>
                        <a:rPr lang="en-US" sz="1100" kern="150" dirty="0">
                          <a:effectLst/>
                          <a:latin typeface="Liberation Serif"/>
                          <a:ea typeface="AR PL SungtiL GB"/>
                          <a:cs typeface="Lohit Devanagari"/>
                        </a:rPr>
                        <a:t>Interleukins IL-(1B,6,8,10)</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en-US" sz="1100" kern="150">
                          <a:effectLst/>
                          <a:latin typeface="Liberation Serif"/>
                          <a:ea typeface="AR PL SungtiL GB"/>
                          <a:cs typeface="Lohit Devanagari"/>
                        </a:rPr>
                        <a:t>6 – Found to be the cytokine whose levels predict patient outcome.  Correlates with infection/sepsis.  Correlates with severity of burn injury.  </a:t>
                      </a:r>
                    </a:p>
                    <a:p>
                      <a:pPr>
                        <a:spcAft>
                          <a:spcPts val="0"/>
                        </a:spcAft>
                      </a:pPr>
                      <a:r>
                        <a:rPr lang="en-US" sz="1100" kern="150">
                          <a:effectLst/>
                          <a:latin typeface="Liberation Serif"/>
                          <a:ea typeface="AR PL SungtiL GB"/>
                          <a:cs typeface="Lohit Devanagari"/>
                        </a:rPr>
                        <a:t>10-used in design of AP model.  </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44773">
                <a:tc>
                  <a:txBody>
                    <a:bodyPr/>
                    <a:lstStyle/>
                    <a:p>
                      <a:pPr>
                        <a:spcAft>
                          <a:spcPts val="0"/>
                        </a:spcAft>
                      </a:pPr>
                      <a:r>
                        <a:rPr lang="en-US" sz="1100" b="1" kern="150">
                          <a:effectLst/>
                          <a:latin typeface="Liberation Serif"/>
                          <a:ea typeface="AR PL SungtiL GB"/>
                          <a:cs typeface="Lohit Devanagari"/>
                        </a:rPr>
                        <a:t>TNF-</a:t>
                      </a:r>
                      <a:r>
                        <a:rPr lang="en-US" sz="1100" b="1" kern="150">
                          <a:effectLst/>
                          <a:latin typeface="Times New Roman"/>
                          <a:ea typeface="AR PL SungtiL GB"/>
                          <a:cs typeface="Lohit Devanagari"/>
                        </a:rPr>
                        <a:t>α</a:t>
                      </a:r>
                      <a:endParaRPr lang="en-US" sz="1100" kern="150">
                        <a:effectLst/>
                        <a:latin typeface="Liberation Serif"/>
                        <a:ea typeface="AR PL SungtiL GB"/>
                        <a:cs typeface="Lohit Devanagari"/>
                      </a:endParaRP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en-US" sz="1100" kern="150" dirty="0">
                          <a:effectLst/>
                          <a:latin typeface="Liberation Serif"/>
                          <a:ea typeface="AR PL SungtiL GB"/>
                          <a:cs typeface="Lohit Devanagari"/>
                        </a:rPr>
                        <a:t>Initiating factor in the activation of the host response and subsequent cytokine release during trauma.  Correlates with the severity of burn injury.  Pro-</a:t>
                      </a:r>
                      <a:r>
                        <a:rPr lang="en-US" sz="1100" kern="150" dirty="0" err="1">
                          <a:effectLst/>
                          <a:latin typeface="Liberation Serif"/>
                          <a:ea typeface="AR PL SungtiL GB"/>
                          <a:cs typeface="Lohit Devanagari"/>
                        </a:rPr>
                        <a:t>angiogenic</a:t>
                      </a:r>
                      <a:r>
                        <a:rPr lang="en-US" sz="1100" kern="150" dirty="0">
                          <a:effectLst/>
                          <a:latin typeface="Liberation Serif"/>
                          <a:ea typeface="AR PL SungtiL GB"/>
                          <a:cs typeface="Lohit Devanagari"/>
                        </a:rPr>
                        <a:t> factor.  </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74277">
                <a:tc>
                  <a:txBody>
                    <a:bodyPr/>
                    <a:lstStyle/>
                    <a:p>
                      <a:pPr>
                        <a:spcAft>
                          <a:spcPts val="0"/>
                        </a:spcAft>
                      </a:pPr>
                      <a:r>
                        <a:rPr lang="en-US" sz="1100" b="1" kern="150">
                          <a:effectLst/>
                          <a:latin typeface="Liberation Serif"/>
                          <a:ea typeface="AR PL SungtiL GB"/>
                          <a:cs typeface="Lohit Devanagari"/>
                        </a:rPr>
                        <a:t>Procalcitonin(PCT</a:t>
                      </a:r>
                      <a:r>
                        <a:rPr lang="en-US" sz="1100" kern="150">
                          <a:effectLst/>
                          <a:latin typeface="Liberation Serif"/>
                          <a:ea typeface="AR PL SungtiL GB"/>
                          <a:cs typeface="Lohit Devanagari"/>
                        </a:rPr>
                        <a:t>) &amp; C-reactive protein(CRP)</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en-US" sz="1100" kern="150" dirty="0">
                          <a:effectLst/>
                          <a:latin typeface="Liberation Serif"/>
                          <a:ea typeface="AR PL SungtiL GB"/>
                          <a:cs typeface="Lohit Devanagari"/>
                        </a:rPr>
                        <a:t>Sepsis. PCT is the most reliable measure of sepsis. CRP is often used as a general proxy to </a:t>
                      </a:r>
                      <a:r>
                        <a:rPr lang="en-US" sz="1100" kern="150" dirty="0" err="1">
                          <a:effectLst/>
                          <a:latin typeface="Liberation Serif"/>
                          <a:ea typeface="AR PL SungtiL GB"/>
                          <a:cs typeface="Lohit Devanagari"/>
                        </a:rPr>
                        <a:t>characterise</a:t>
                      </a:r>
                      <a:r>
                        <a:rPr lang="en-US" sz="1100" kern="150" dirty="0">
                          <a:effectLst/>
                          <a:latin typeface="Liberation Serif"/>
                          <a:ea typeface="AR PL SungtiL GB"/>
                          <a:cs typeface="Lohit Devanagari"/>
                        </a:rPr>
                        <a:t> inflammatory status.  </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715269">
                <a:tc>
                  <a:txBody>
                    <a:bodyPr/>
                    <a:lstStyle/>
                    <a:p>
                      <a:pPr>
                        <a:spcAft>
                          <a:spcPts val="0"/>
                        </a:spcAft>
                      </a:pPr>
                      <a:r>
                        <a:rPr lang="en-US" sz="1100" kern="150">
                          <a:effectLst/>
                          <a:latin typeface="Liberation Serif"/>
                          <a:ea typeface="AR PL SungtiL GB"/>
                          <a:cs typeface="Lohit Devanagari"/>
                        </a:rPr>
                        <a:t>Leptin</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en-US" sz="1100" kern="150">
                          <a:effectLst/>
                          <a:latin typeface="Liberation Serif"/>
                          <a:ea typeface="AR PL SungtiL GB"/>
                          <a:cs typeface="Lohit Devanagari"/>
                        </a:rPr>
                        <a:t>Stimulated by pro-inflammatory cytokines (eg IL and TNFa).  Cytokine-like hormone that links nutritional status with the immune system, while enhances innate(+adaptive) immunity.  Related to regulation of stress.  Pro-angiogenic factor.  </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544773">
                <a:tc>
                  <a:txBody>
                    <a:bodyPr/>
                    <a:lstStyle/>
                    <a:p>
                      <a:pPr>
                        <a:spcAft>
                          <a:spcPts val="0"/>
                        </a:spcAft>
                      </a:pPr>
                      <a:r>
                        <a:rPr lang="en-US" sz="1100" kern="150">
                          <a:effectLst/>
                          <a:latin typeface="Liberation Serif"/>
                          <a:ea typeface="AR PL SungtiL GB"/>
                          <a:cs typeface="Lohit Devanagari"/>
                        </a:rPr>
                        <a:t>Full blood Count</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en-US" sz="1100" kern="150">
                          <a:effectLst/>
                          <a:latin typeface="Liberation Serif"/>
                          <a:ea typeface="AR PL SungtiL GB"/>
                          <a:cs typeface="Lohit Devanagari"/>
                        </a:rPr>
                        <a:t>Haemoglobin (blood count)</a:t>
                      </a:r>
                    </a:p>
                    <a:p>
                      <a:pPr>
                        <a:spcAft>
                          <a:spcPts val="0"/>
                        </a:spcAft>
                      </a:pPr>
                      <a:r>
                        <a:rPr lang="en-US" sz="1100" kern="150">
                          <a:effectLst/>
                          <a:latin typeface="Liberation Serif"/>
                          <a:ea typeface="AR PL SungtiL GB"/>
                          <a:cs typeface="Lohit Devanagari"/>
                        </a:rPr>
                        <a:t>White Cell Count (WCC)</a:t>
                      </a:r>
                    </a:p>
                    <a:p>
                      <a:pPr>
                        <a:spcAft>
                          <a:spcPts val="0"/>
                        </a:spcAft>
                      </a:pPr>
                      <a:r>
                        <a:rPr lang="en-US" sz="1100" kern="150">
                          <a:effectLst/>
                          <a:latin typeface="Liberation Serif"/>
                          <a:ea typeface="AR PL SungtiL GB"/>
                          <a:cs typeface="Lohit Devanagari"/>
                        </a:rPr>
                        <a:t>Platelet Count</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544773">
                <a:tc>
                  <a:txBody>
                    <a:bodyPr/>
                    <a:lstStyle/>
                    <a:p>
                      <a:pPr>
                        <a:spcAft>
                          <a:spcPts val="0"/>
                        </a:spcAft>
                      </a:pPr>
                      <a:r>
                        <a:rPr lang="en-US" sz="1100" kern="150">
                          <a:effectLst/>
                          <a:latin typeface="Liberation Serif"/>
                          <a:ea typeface="AR PL SungtiL GB"/>
                          <a:cs typeface="Lohit Devanagari"/>
                        </a:rPr>
                        <a:t>Stress biomarkers</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en-US" sz="1100" kern="150">
                          <a:effectLst/>
                          <a:latin typeface="Liberation Serif"/>
                          <a:ea typeface="AR PL SungtiL GB"/>
                          <a:cs typeface="Lohit Devanagari"/>
                        </a:rPr>
                        <a:t>Cortisol</a:t>
                      </a:r>
                    </a:p>
                    <a:p>
                      <a:pPr>
                        <a:spcAft>
                          <a:spcPts val="0"/>
                        </a:spcAft>
                      </a:pPr>
                      <a:r>
                        <a:rPr lang="en-US" sz="1100" kern="150">
                          <a:effectLst/>
                          <a:latin typeface="Liberation Serif"/>
                          <a:ea typeface="AR PL SungtiL GB"/>
                          <a:cs typeface="Lohit Devanagari"/>
                        </a:rPr>
                        <a:t>ACTH</a:t>
                      </a:r>
                    </a:p>
                    <a:p>
                      <a:pPr>
                        <a:spcAft>
                          <a:spcPts val="0"/>
                        </a:spcAft>
                      </a:pPr>
                      <a:r>
                        <a:rPr lang="en-US" sz="1100" kern="150">
                          <a:effectLst/>
                          <a:latin typeface="Liberation Serif"/>
                          <a:ea typeface="AR PL SungtiL GB"/>
                          <a:cs typeface="Lohit Devanagari"/>
                        </a:rPr>
                        <a:t>TNF-</a:t>
                      </a:r>
                      <a:r>
                        <a:rPr lang="en-US" sz="1100" kern="150">
                          <a:effectLst/>
                          <a:latin typeface="Times New Roman"/>
                          <a:ea typeface="AR PL SungtiL GB"/>
                          <a:cs typeface="Lohit Devanagari"/>
                        </a:rPr>
                        <a:t>α</a:t>
                      </a:r>
                      <a:r>
                        <a:rPr lang="en-US" sz="1100" kern="150">
                          <a:effectLst/>
                          <a:latin typeface="Liberation Serif"/>
                          <a:ea typeface="AR PL SungtiL GB"/>
                          <a:cs typeface="Lohit Devanagari"/>
                        </a:rPr>
                        <a:t> and IL</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3781">
                <a:tc>
                  <a:txBody>
                    <a:bodyPr/>
                    <a:lstStyle/>
                    <a:p>
                      <a:pPr>
                        <a:spcAft>
                          <a:spcPts val="0"/>
                        </a:spcAft>
                      </a:pPr>
                      <a:r>
                        <a:rPr lang="en-US" sz="1100" kern="150">
                          <a:effectLst/>
                          <a:latin typeface="Liberation Serif"/>
                          <a:ea typeface="AR PL SungtiL GB"/>
                          <a:cs typeface="Lohit Devanagari"/>
                        </a:rPr>
                        <a:t>Temperature</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en-US" sz="1100" kern="150" dirty="0">
                          <a:effectLst/>
                          <a:latin typeface="Liberation Serif"/>
                          <a:ea typeface="AR PL SungtiL GB"/>
                          <a:cs typeface="Lohit Devanagari"/>
                        </a:rPr>
                        <a:t>Wound and body</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03781">
                <a:tc>
                  <a:txBody>
                    <a:bodyPr/>
                    <a:lstStyle/>
                    <a:p>
                      <a:pPr>
                        <a:spcAft>
                          <a:spcPts val="0"/>
                        </a:spcAft>
                      </a:pPr>
                      <a:r>
                        <a:rPr lang="en-US" sz="1100" kern="150" dirty="0">
                          <a:effectLst/>
                          <a:latin typeface="Liberation Serif"/>
                          <a:ea typeface="AR PL SungtiL GB"/>
                          <a:cs typeface="Lohit Devanagari"/>
                        </a:rPr>
                        <a:t>Matrix metalloproteinase (MMP)-8</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en-US" sz="1100" kern="150" dirty="0">
                          <a:effectLst/>
                          <a:latin typeface="Liberation Serif"/>
                          <a:ea typeface="AR PL SungtiL GB"/>
                          <a:cs typeface="Lohit Devanagari"/>
                        </a:rPr>
                        <a:t>Involved in remodeling process, probably not that useful for now.  </a:t>
                      </a:r>
                    </a:p>
                  </a:txBody>
                  <a:tcPr marL="17851" marR="17851" marT="17851" marB="17851">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bl>
          </a:graphicData>
        </a:graphic>
      </p:graphicFrame>
      <p:sp>
        <p:nvSpPr>
          <p:cNvPr id="4" name="TextBox 3"/>
          <p:cNvSpPr txBox="1"/>
          <p:nvPr/>
        </p:nvSpPr>
        <p:spPr>
          <a:xfrm>
            <a:off x="159406" y="379628"/>
            <a:ext cx="3396344" cy="1323439"/>
          </a:xfrm>
          <a:prstGeom prst="rect">
            <a:avLst/>
          </a:prstGeom>
          <a:noFill/>
        </p:spPr>
        <p:txBody>
          <a:bodyPr wrap="square" rtlCol="0">
            <a:spAutoFit/>
          </a:bodyPr>
          <a:lstStyle/>
          <a:p>
            <a:r>
              <a:rPr lang="nl-NL" sz="4000" b="1" spc="-50" dirty="0">
                <a:solidFill>
                  <a:schemeClr val="tx1">
                    <a:lumMod val="75000"/>
                    <a:lumOff val="25000"/>
                  </a:schemeClr>
                </a:solidFill>
                <a:latin typeface="+mj-lt"/>
                <a:ea typeface="+mj-ea"/>
                <a:cs typeface="+mj-cs"/>
              </a:rPr>
              <a:t>Relevant Biomarkers</a:t>
            </a:r>
            <a:endParaRPr lang="en-US" sz="4000" b="1" spc="-50" dirty="0">
              <a:solidFill>
                <a:schemeClr val="tx1">
                  <a:lumMod val="75000"/>
                  <a:lumOff val="25000"/>
                </a:schemeClr>
              </a:solidFill>
              <a:latin typeface="+mj-lt"/>
              <a:ea typeface="+mj-ea"/>
              <a:cs typeface="+mj-cs"/>
            </a:endParaRPr>
          </a:p>
        </p:txBody>
      </p:sp>
      <p:cxnSp>
        <p:nvCxnSpPr>
          <p:cNvPr id="5" name="Straight Connector 4">
            <a:extLst>
              <a:ext uri="{FF2B5EF4-FFF2-40B4-BE49-F238E27FC236}">
                <a16:creationId xmlns:a16="http://schemas.microsoft.com/office/drawing/2014/main" id="{23703309-0BD6-40B4-91E8-A77400FB0220}"/>
              </a:ext>
            </a:extLst>
          </p:cNvPr>
          <p:cNvCxnSpPr>
            <a:cxnSpLocks/>
          </p:cNvCxnSpPr>
          <p:nvPr/>
        </p:nvCxnSpPr>
        <p:spPr>
          <a:xfrm>
            <a:off x="159406" y="1670548"/>
            <a:ext cx="2286000" cy="0"/>
          </a:xfrm>
          <a:prstGeom prst="line">
            <a:avLst/>
          </a:prstGeom>
        </p:spPr>
        <p:style>
          <a:lnRef idx="3">
            <a:schemeClr val="accent2"/>
          </a:lnRef>
          <a:fillRef idx="0">
            <a:schemeClr val="accent2"/>
          </a:fillRef>
          <a:effectRef idx="2">
            <a:schemeClr val="accent2"/>
          </a:effectRef>
          <a:fontRef idx="minor">
            <a:schemeClr val="tx1"/>
          </a:fontRef>
        </p:style>
      </p:cxnSp>
      <p:pic>
        <p:nvPicPr>
          <p:cNvPr id="8" name="Picture 7">
            <a:extLst>
              <a:ext uri="{FF2B5EF4-FFF2-40B4-BE49-F238E27FC236}">
                <a16:creationId xmlns:a16="http://schemas.microsoft.com/office/drawing/2014/main" id="{DCB9EFDB-456E-4219-A84C-F87053F390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6433" y="2738006"/>
            <a:ext cx="1381987" cy="1381987"/>
          </a:xfrm>
          <a:prstGeom prst="rect">
            <a:avLst/>
          </a:prstGeom>
        </p:spPr>
      </p:pic>
      <p:cxnSp>
        <p:nvCxnSpPr>
          <p:cNvPr id="9" name="Straight Connector 8">
            <a:extLst>
              <a:ext uri="{FF2B5EF4-FFF2-40B4-BE49-F238E27FC236}">
                <a16:creationId xmlns:a16="http://schemas.microsoft.com/office/drawing/2014/main" id="{258E2142-FAF3-4D1D-B93A-51D5039A7D3C}"/>
              </a:ext>
            </a:extLst>
          </p:cNvPr>
          <p:cNvCxnSpPr>
            <a:cxnSpLocks/>
          </p:cNvCxnSpPr>
          <p:nvPr/>
        </p:nvCxnSpPr>
        <p:spPr>
          <a:xfrm>
            <a:off x="1557156" y="4217528"/>
            <a:ext cx="1327558"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3987254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140D7D7-29DA-4BBF-93EB-48D5E6EF6A55}"/>
              </a:ext>
            </a:extLst>
          </p:cNvPr>
          <p:cNvSpPr txBox="1">
            <a:spLocks/>
          </p:cNvSpPr>
          <p:nvPr/>
        </p:nvSpPr>
        <p:spPr>
          <a:xfrm>
            <a:off x="952500"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endParaRPr lang="nl-NL" b="1" dirty="0"/>
          </a:p>
        </p:txBody>
      </p:sp>
      <p:cxnSp>
        <p:nvCxnSpPr>
          <p:cNvPr id="5" name="Straight Connector 4">
            <a:extLst>
              <a:ext uri="{FF2B5EF4-FFF2-40B4-BE49-F238E27FC236}">
                <a16:creationId xmlns:a16="http://schemas.microsoft.com/office/drawing/2014/main" id="{21727C16-F415-458E-81A7-82D51CC197EC}"/>
              </a:ext>
            </a:extLst>
          </p:cNvPr>
          <p:cNvCxnSpPr>
            <a:cxnSpLocks/>
          </p:cNvCxnSpPr>
          <p:nvPr/>
        </p:nvCxnSpPr>
        <p:spPr>
          <a:xfrm>
            <a:off x="1038225" y="1732479"/>
            <a:ext cx="7051675" cy="0"/>
          </a:xfrm>
          <a:prstGeom prst="line">
            <a:avLst/>
          </a:prstGeom>
        </p:spPr>
        <p:style>
          <a:lnRef idx="3">
            <a:schemeClr val="accent2"/>
          </a:lnRef>
          <a:fillRef idx="0">
            <a:schemeClr val="accent2"/>
          </a:fillRef>
          <a:effectRef idx="2">
            <a:schemeClr val="accent2"/>
          </a:effectRef>
          <a:fontRef idx="minor">
            <a:schemeClr val="tx1"/>
          </a:fontRef>
        </p:style>
      </p:cxnSp>
      <p:sp>
        <p:nvSpPr>
          <p:cNvPr id="10" name="Title 1">
            <a:extLst>
              <a:ext uri="{FF2B5EF4-FFF2-40B4-BE49-F238E27FC236}">
                <a16:creationId xmlns:a16="http://schemas.microsoft.com/office/drawing/2014/main" id="{B591032C-0D42-4AB2-852F-92FE3EE6B3EC}"/>
              </a:ext>
            </a:extLst>
          </p:cNvPr>
          <p:cNvSpPr txBox="1">
            <a:spLocks/>
          </p:cNvSpPr>
          <p:nvPr/>
        </p:nvSpPr>
        <p:spPr>
          <a:xfrm>
            <a:off x="1038225"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a:t>Relevant parameters/markers</a:t>
            </a:r>
            <a:endParaRPr lang="nl-NL" b="1" dirty="0"/>
          </a:p>
        </p:txBody>
      </p:sp>
      <p:pic>
        <p:nvPicPr>
          <p:cNvPr id="17" name="Picture 16">
            <a:extLst>
              <a:ext uri="{FF2B5EF4-FFF2-40B4-BE49-F238E27FC236}">
                <a16:creationId xmlns:a16="http://schemas.microsoft.com/office/drawing/2014/main" id="{BE90411F-FC30-4250-850C-3403130A80F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11292" y="3029890"/>
            <a:ext cx="1449388" cy="1449388"/>
          </a:xfrm>
          <a:prstGeom prst="rect">
            <a:avLst/>
          </a:prstGeom>
        </p:spPr>
      </p:pic>
      <p:sp>
        <p:nvSpPr>
          <p:cNvPr id="18" name="TextBox 17">
            <a:extLst>
              <a:ext uri="{FF2B5EF4-FFF2-40B4-BE49-F238E27FC236}">
                <a16:creationId xmlns:a16="http://schemas.microsoft.com/office/drawing/2014/main" id="{B3905E73-4483-49ED-977D-2DC135C0E9A1}"/>
              </a:ext>
            </a:extLst>
          </p:cNvPr>
          <p:cNvSpPr txBox="1"/>
          <p:nvPr/>
        </p:nvSpPr>
        <p:spPr>
          <a:xfrm>
            <a:off x="3629050" y="2050819"/>
            <a:ext cx="5958170" cy="4524315"/>
          </a:xfrm>
          <a:prstGeom prst="rect">
            <a:avLst/>
          </a:prstGeom>
          <a:noFill/>
        </p:spPr>
        <p:txBody>
          <a:bodyPr wrap="none" rtlCol="0">
            <a:spAutoFit/>
          </a:bodyPr>
          <a:lstStyle/>
          <a:p>
            <a:r>
              <a:rPr lang="nl-NL" b="1" dirty="0"/>
              <a:t>Geometrical Paramaters:</a:t>
            </a:r>
          </a:p>
          <a:p>
            <a:pPr marL="285750" indent="-285750" fontAlgn="t">
              <a:buFont typeface="Arial" panose="020B0604020202020204" pitchFamily="34" charset="0"/>
              <a:buChar char="•"/>
            </a:pPr>
            <a:r>
              <a:rPr lang="en-US" dirty="0"/>
              <a:t>Length</a:t>
            </a:r>
            <a:endParaRPr lang="nl-NL" dirty="0"/>
          </a:p>
          <a:p>
            <a:pPr marL="285750" indent="-285750" fontAlgn="t">
              <a:buFont typeface="Arial" panose="020B0604020202020204" pitchFamily="34" charset="0"/>
              <a:buChar char="•"/>
            </a:pPr>
            <a:r>
              <a:rPr lang="en-US" dirty="0"/>
              <a:t>Width</a:t>
            </a:r>
            <a:endParaRPr lang="nl-NL" dirty="0"/>
          </a:p>
          <a:p>
            <a:pPr marL="285750" indent="-285750" fontAlgn="t">
              <a:buFont typeface="Arial" panose="020B0604020202020204" pitchFamily="34" charset="0"/>
              <a:buChar char="•"/>
            </a:pPr>
            <a:r>
              <a:rPr lang="en-US" dirty="0"/>
              <a:t>Depth of burn</a:t>
            </a:r>
          </a:p>
          <a:p>
            <a:pPr marL="285750" indent="-285750" fontAlgn="t">
              <a:buFont typeface="Arial" panose="020B0604020202020204" pitchFamily="34" charset="0"/>
              <a:buChar char="•"/>
            </a:pPr>
            <a:r>
              <a:rPr lang="en-US" dirty="0"/>
              <a:t>Surface</a:t>
            </a:r>
            <a:endParaRPr lang="nl-NL" dirty="0"/>
          </a:p>
          <a:p>
            <a:pPr marL="285750" indent="-285750" fontAlgn="t">
              <a:buFont typeface="Arial" panose="020B0604020202020204" pitchFamily="34" charset="0"/>
              <a:buChar char="•"/>
            </a:pPr>
            <a:r>
              <a:rPr lang="en-US" dirty="0"/>
              <a:t>Volume</a:t>
            </a:r>
            <a:endParaRPr lang="nl-NL" dirty="0"/>
          </a:p>
          <a:p>
            <a:pPr marL="285750" indent="-285750">
              <a:buFont typeface="Arial" panose="020B0604020202020204" pitchFamily="34" charset="0"/>
              <a:buChar char="•"/>
            </a:pPr>
            <a:r>
              <a:rPr lang="en-US" dirty="0"/>
              <a:t>Total Body surface area of burn (TBSA) </a:t>
            </a:r>
            <a:endParaRPr lang="nl-NL" dirty="0"/>
          </a:p>
          <a:p>
            <a:pPr marL="285750" indent="-285750">
              <a:buFont typeface="Arial" panose="020B0604020202020204" pitchFamily="34" charset="0"/>
              <a:buChar char="•"/>
            </a:pPr>
            <a:r>
              <a:rPr lang="en-US" dirty="0"/>
              <a:t>Burn Location/s </a:t>
            </a:r>
          </a:p>
          <a:p>
            <a:pPr marL="285840" indent="-283680">
              <a:lnSpc>
                <a:spcPct val="100000"/>
              </a:lnSpc>
              <a:buClr>
                <a:srgbClr val="000000"/>
              </a:buClr>
              <a:buFont typeface="Arial"/>
              <a:buChar char="•"/>
            </a:pPr>
            <a:r>
              <a:rPr lang="en-US" spc="-1" dirty="0">
                <a:solidFill>
                  <a:srgbClr val="000000"/>
                </a:solidFill>
                <a:ea typeface="DejaVu Sans"/>
              </a:rPr>
              <a:t>Body fat % </a:t>
            </a:r>
            <a:endParaRPr lang="en-US" spc="-1" dirty="0">
              <a:latin typeface="Arial"/>
            </a:endParaRPr>
          </a:p>
          <a:p>
            <a:pPr marL="285840" indent="-283680">
              <a:lnSpc>
                <a:spcPct val="100000"/>
              </a:lnSpc>
              <a:buClr>
                <a:srgbClr val="000000"/>
              </a:buClr>
              <a:buFont typeface="Arial"/>
              <a:buChar char="•"/>
            </a:pPr>
            <a:r>
              <a:rPr lang="en-US" spc="-1" dirty="0">
                <a:solidFill>
                  <a:srgbClr val="000000"/>
                </a:solidFill>
                <a:ea typeface="DejaVu Sans"/>
              </a:rPr>
              <a:t>Tissue scattering, Location of hemoglobin molecules </a:t>
            </a:r>
          </a:p>
          <a:p>
            <a:pPr marL="2160">
              <a:lnSpc>
                <a:spcPct val="100000"/>
              </a:lnSpc>
              <a:buClr>
                <a:srgbClr val="000000"/>
              </a:buClr>
            </a:pPr>
            <a:r>
              <a:rPr lang="en-US" i="1" spc="-1" dirty="0">
                <a:solidFill>
                  <a:srgbClr val="000000"/>
                </a:solidFill>
                <a:ea typeface="DejaVu Sans"/>
              </a:rPr>
              <a:t>		(High hemoglobin content in the zone of hyperemia)</a:t>
            </a:r>
            <a:endParaRPr lang="en-US" spc="-1" dirty="0">
              <a:latin typeface="Arial"/>
            </a:endParaRPr>
          </a:p>
          <a:p>
            <a:pPr marL="285840" indent="-283680">
              <a:lnSpc>
                <a:spcPct val="100000"/>
              </a:lnSpc>
              <a:buClr>
                <a:srgbClr val="000000"/>
              </a:buClr>
              <a:buFont typeface="Arial"/>
              <a:buChar char="•"/>
            </a:pPr>
            <a:r>
              <a:rPr lang="en-US" i="1" spc="-1" dirty="0">
                <a:solidFill>
                  <a:srgbClr val="000000"/>
                </a:solidFill>
                <a:ea typeface="DejaVu Sans"/>
              </a:rPr>
              <a:t>Macromolecular collagen structure </a:t>
            </a:r>
          </a:p>
          <a:p>
            <a:pPr marL="459360" lvl="1">
              <a:buClr>
                <a:srgbClr val="000000"/>
              </a:buClr>
            </a:pPr>
            <a:r>
              <a:rPr lang="en-US" i="1" spc="-1" dirty="0">
                <a:solidFill>
                  <a:srgbClr val="000000"/>
                </a:solidFill>
                <a:ea typeface="DejaVu Sans"/>
              </a:rPr>
              <a:t>	(native or denatured)</a:t>
            </a:r>
          </a:p>
          <a:p>
            <a:pPr marL="287910" indent="-285750">
              <a:buClr>
                <a:srgbClr val="000000"/>
              </a:buClr>
              <a:buFont typeface="Arial" panose="020B0604020202020204" pitchFamily="34" charset="0"/>
              <a:buChar char="•"/>
            </a:pPr>
            <a:r>
              <a:rPr lang="en-US" dirty="0"/>
              <a:t>Pigmentation</a:t>
            </a:r>
          </a:p>
          <a:p>
            <a:pPr marL="285750" indent="-285750">
              <a:buFont typeface="Arial" panose="020B0604020202020204" pitchFamily="34" charset="0"/>
              <a:buChar char="•"/>
            </a:pPr>
            <a:endParaRPr lang="nl-NL" dirty="0"/>
          </a:p>
          <a:p>
            <a:endParaRPr lang="nl-NL" dirty="0"/>
          </a:p>
        </p:txBody>
      </p:sp>
      <p:sp>
        <p:nvSpPr>
          <p:cNvPr id="20" name="TextBox 19">
            <a:extLst>
              <a:ext uri="{FF2B5EF4-FFF2-40B4-BE49-F238E27FC236}">
                <a16:creationId xmlns:a16="http://schemas.microsoft.com/office/drawing/2014/main" id="{C44E8F80-2CC4-4B08-9852-15ADDB5CA1E6}"/>
              </a:ext>
            </a:extLst>
          </p:cNvPr>
          <p:cNvSpPr txBox="1"/>
          <p:nvPr/>
        </p:nvSpPr>
        <p:spPr>
          <a:xfrm>
            <a:off x="9034438" y="2094461"/>
            <a:ext cx="2422523" cy="2031325"/>
          </a:xfrm>
          <a:prstGeom prst="rect">
            <a:avLst/>
          </a:prstGeom>
          <a:noFill/>
        </p:spPr>
        <p:txBody>
          <a:bodyPr wrap="none" rtlCol="0">
            <a:spAutoFit/>
          </a:bodyPr>
          <a:lstStyle/>
          <a:p>
            <a:r>
              <a:rPr lang="en-US" b="1" dirty="0"/>
              <a:t>Relevant Socio-markers</a:t>
            </a:r>
            <a:endParaRPr lang="nl-NL" dirty="0"/>
          </a:p>
          <a:p>
            <a:pPr marL="285750" indent="-285750" fontAlgn="t">
              <a:buFont typeface="Arial" panose="020B0604020202020204" pitchFamily="34" charset="0"/>
              <a:buChar char="•"/>
            </a:pPr>
            <a:r>
              <a:rPr lang="en-US" dirty="0"/>
              <a:t>Age</a:t>
            </a:r>
            <a:endParaRPr lang="nl-NL" dirty="0"/>
          </a:p>
          <a:p>
            <a:pPr marL="285750" indent="-285750" fontAlgn="t">
              <a:buFont typeface="Arial" panose="020B0604020202020204" pitchFamily="34" charset="0"/>
              <a:buChar char="•"/>
            </a:pPr>
            <a:r>
              <a:rPr lang="en-US" dirty="0"/>
              <a:t>Weight</a:t>
            </a:r>
            <a:endParaRPr lang="nl-NL" dirty="0"/>
          </a:p>
          <a:p>
            <a:pPr marL="285750" indent="-285750" fontAlgn="t">
              <a:buFont typeface="Arial" panose="020B0604020202020204" pitchFamily="34" charset="0"/>
              <a:buChar char="•"/>
            </a:pPr>
            <a:r>
              <a:rPr lang="en-US" dirty="0"/>
              <a:t>Height</a:t>
            </a:r>
            <a:endParaRPr lang="nl-NL" dirty="0"/>
          </a:p>
          <a:p>
            <a:pPr marL="285750" indent="-285750" fontAlgn="t">
              <a:buFont typeface="Arial" panose="020B0604020202020204" pitchFamily="34" charset="0"/>
              <a:buChar char="•"/>
            </a:pPr>
            <a:r>
              <a:rPr lang="en-US" dirty="0"/>
              <a:t>Gender</a:t>
            </a:r>
            <a:endParaRPr lang="nl-NL" dirty="0"/>
          </a:p>
          <a:p>
            <a:pPr marL="285750" indent="-285750">
              <a:buFont typeface="Arial" panose="020B0604020202020204" pitchFamily="34" charset="0"/>
              <a:buChar char="•"/>
            </a:pPr>
            <a:r>
              <a:rPr lang="nl-NL" dirty="0"/>
              <a:t>Alcohol / Drug </a:t>
            </a:r>
            <a:r>
              <a:rPr lang="nl-NL" dirty="0" err="1"/>
              <a:t>use</a:t>
            </a:r>
            <a:endParaRPr lang="nl-NL" dirty="0"/>
          </a:p>
          <a:p>
            <a:endParaRPr lang="nl-NL" dirty="0"/>
          </a:p>
        </p:txBody>
      </p:sp>
      <p:cxnSp>
        <p:nvCxnSpPr>
          <p:cNvPr id="21" name="Straight Connector 20">
            <a:extLst>
              <a:ext uri="{FF2B5EF4-FFF2-40B4-BE49-F238E27FC236}">
                <a16:creationId xmlns:a16="http://schemas.microsoft.com/office/drawing/2014/main" id="{3E4B1607-CEA4-40EB-9C00-774EF146468A}"/>
              </a:ext>
            </a:extLst>
          </p:cNvPr>
          <p:cNvCxnSpPr>
            <a:cxnSpLocks/>
          </p:cNvCxnSpPr>
          <p:nvPr/>
        </p:nvCxnSpPr>
        <p:spPr>
          <a:xfrm>
            <a:off x="1214472" y="4483523"/>
            <a:ext cx="1643028"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2884407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1B7EB-FF44-4D49-9E36-9522ED56925B}"/>
              </a:ext>
            </a:extLst>
          </p:cNvPr>
          <p:cNvSpPr>
            <a:spLocks noGrp="1"/>
          </p:cNvSpPr>
          <p:nvPr>
            <p:ph type="title" idx="4294967295"/>
          </p:nvPr>
        </p:nvSpPr>
        <p:spPr>
          <a:xfrm>
            <a:off x="1038225" y="287338"/>
            <a:ext cx="10058400" cy="1449387"/>
          </a:xfrm>
        </p:spPr>
        <p:txBody>
          <a:bodyPr/>
          <a:lstStyle/>
          <a:p>
            <a:r>
              <a:rPr lang="nl-NL" b="1" dirty="0"/>
              <a:t>Data available?</a:t>
            </a:r>
          </a:p>
        </p:txBody>
      </p:sp>
      <p:sp>
        <p:nvSpPr>
          <p:cNvPr id="4" name="Title 1">
            <a:extLst>
              <a:ext uri="{FF2B5EF4-FFF2-40B4-BE49-F238E27FC236}">
                <a16:creationId xmlns:a16="http://schemas.microsoft.com/office/drawing/2014/main" id="{D9172445-BEF5-4139-9629-D68D4E6951F5}"/>
              </a:ext>
            </a:extLst>
          </p:cNvPr>
          <p:cNvSpPr txBox="1">
            <a:spLocks/>
          </p:cNvSpPr>
          <p:nvPr/>
        </p:nvSpPr>
        <p:spPr>
          <a:xfrm>
            <a:off x="952500"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endParaRPr lang="nl-NL" b="1" dirty="0"/>
          </a:p>
        </p:txBody>
      </p:sp>
      <p:cxnSp>
        <p:nvCxnSpPr>
          <p:cNvPr id="5" name="Straight Connector 4">
            <a:extLst>
              <a:ext uri="{FF2B5EF4-FFF2-40B4-BE49-F238E27FC236}">
                <a16:creationId xmlns:a16="http://schemas.microsoft.com/office/drawing/2014/main" id="{58987438-FC9A-40B0-93B0-CC0439A6EC23}"/>
              </a:ext>
            </a:extLst>
          </p:cNvPr>
          <p:cNvCxnSpPr>
            <a:cxnSpLocks/>
          </p:cNvCxnSpPr>
          <p:nvPr/>
        </p:nvCxnSpPr>
        <p:spPr>
          <a:xfrm>
            <a:off x="1038225" y="1732479"/>
            <a:ext cx="3937000" cy="0"/>
          </a:xfrm>
          <a:prstGeom prst="line">
            <a:avLst/>
          </a:prstGeom>
        </p:spPr>
        <p:style>
          <a:lnRef idx="3">
            <a:schemeClr val="accent2"/>
          </a:lnRef>
          <a:fillRef idx="0">
            <a:schemeClr val="accent2"/>
          </a:fillRef>
          <a:effectRef idx="2">
            <a:schemeClr val="accent2"/>
          </a:effectRef>
          <a:fontRef idx="minor">
            <a:schemeClr val="tx1"/>
          </a:fontRef>
        </p:style>
      </p:cxnSp>
      <p:pic>
        <p:nvPicPr>
          <p:cNvPr id="7" name="Picture 6">
            <a:extLst>
              <a:ext uri="{FF2B5EF4-FFF2-40B4-BE49-F238E27FC236}">
                <a16:creationId xmlns:a16="http://schemas.microsoft.com/office/drawing/2014/main" id="{2801A540-C9CC-4394-B745-F4B195A104B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50115" y="2795157"/>
            <a:ext cx="1267685" cy="1267685"/>
          </a:xfrm>
          <a:prstGeom prst="rect">
            <a:avLst/>
          </a:prstGeom>
        </p:spPr>
      </p:pic>
      <p:cxnSp>
        <p:nvCxnSpPr>
          <p:cNvPr id="8" name="Straight Connector 7">
            <a:extLst>
              <a:ext uri="{FF2B5EF4-FFF2-40B4-BE49-F238E27FC236}">
                <a16:creationId xmlns:a16="http://schemas.microsoft.com/office/drawing/2014/main" id="{3F1FAA7F-7E23-4938-BF93-2FFC241E6BB8}"/>
              </a:ext>
            </a:extLst>
          </p:cNvPr>
          <p:cNvCxnSpPr>
            <a:cxnSpLocks/>
          </p:cNvCxnSpPr>
          <p:nvPr/>
        </p:nvCxnSpPr>
        <p:spPr>
          <a:xfrm>
            <a:off x="1414282" y="4361112"/>
            <a:ext cx="1455918" cy="0"/>
          </a:xfrm>
          <a:prstGeom prst="line">
            <a:avLst/>
          </a:prstGeom>
        </p:spPr>
        <p:style>
          <a:lnRef idx="3">
            <a:schemeClr val="accent2"/>
          </a:lnRef>
          <a:fillRef idx="0">
            <a:schemeClr val="accent2"/>
          </a:fillRef>
          <a:effectRef idx="2">
            <a:schemeClr val="accent2"/>
          </a:effectRef>
          <a:fontRef idx="minor">
            <a:schemeClr val="tx1"/>
          </a:fontRef>
        </p:style>
      </p:cxnSp>
      <p:sp>
        <p:nvSpPr>
          <p:cNvPr id="9" name="Rectangle 8">
            <a:extLst>
              <a:ext uri="{FF2B5EF4-FFF2-40B4-BE49-F238E27FC236}">
                <a16:creationId xmlns:a16="http://schemas.microsoft.com/office/drawing/2014/main" id="{7483A5A8-11DE-4BA2-8CE5-94785AAB15E5}"/>
              </a:ext>
            </a:extLst>
          </p:cNvPr>
          <p:cNvSpPr/>
          <p:nvPr/>
        </p:nvSpPr>
        <p:spPr>
          <a:xfrm>
            <a:off x="3857555" y="2597508"/>
            <a:ext cx="6884330" cy="2831544"/>
          </a:xfrm>
          <a:prstGeom prst="rect">
            <a:avLst/>
          </a:prstGeom>
        </p:spPr>
        <p:txBody>
          <a:bodyPr wrap="square">
            <a:spAutoFit/>
          </a:bodyPr>
          <a:lstStyle/>
          <a:p>
            <a:r>
              <a:rPr lang="en-US" sz="2000" dirty="0"/>
              <a:t>Collecting data will give us a way of assessing what balance of pro and inflammatory cytokines leads to best outcomes.</a:t>
            </a:r>
          </a:p>
          <a:p>
            <a:endParaRPr lang="en-US" sz="2000" dirty="0"/>
          </a:p>
          <a:p>
            <a:r>
              <a:rPr lang="en-US" sz="2000" dirty="0"/>
              <a:t>Age and other socio-markers are important too (e.g. the elderly scar less but heal slower).  Several correlations have been established already.  </a:t>
            </a:r>
          </a:p>
          <a:p>
            <a:endParaRPr lang="en-US" sz="2000" dirty="0"/>
          </a:p>
          <a:p>
            <a:endParaRPr lang="en-US" sz="2000" dirty="0"/>
          </a:p>
          <a:p>
            <a:endParaRPr lang="en-US" dirty="0"/>
          </a:p>
        </p:txBody>
      </p:sp>
    </p:spTree>
    <p:extLst>
      <p:ext uri="{BB962C8B-B14F-4D97-AF65-F5344CB8AC3E}">
        <p14:creationId xmlns:p14="http://schemas.microsoft.com/office/powerpoint/2010/main" val="1414249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CustomShape 1"/>
          <p:cNvSpPr/>
          <p:nvPr/>
        </p:nvSpPr>
        <p:spPr>
          <a:xfrm>
            <a:off x="707205" y="451394"/>
            <a:ext cx="7040520" cy="6185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3600" b="0" strike="noStrike" spc="-1" dirty="0">
                <a:solidFill>
                  <a:srgbClr val="000000"/>
                </a:solidFill>
                <a:latin typeface="Arial"/>
                <a:ea typeface="DejaVu Sans"/>
              </a:rPr>
              <a:t>Anti-TGF-</a:t>
            </a:r>
            <a:r>
              <a:rPr lang="en-US" sz="3600" b="0" strike="noStrike" spc="-1" dirty="0">
                <a:solidFill>
                  <a:srgbClr val="000000"/>
                </a:solidFill>
                <a:latin typeface="Liberation Serif;Times New Roman"/>
                <a:ea typeface="Calibri"/>
              </a:rPr>
              <a:t>β</a:t>
            </a:r>
            <a:r>
              <a:rPr lang="en-US" sz="3600" b="0" strike="noStrike" spc="-1" dirty="0">
                <a:solidFill>
                  <a:srgbClr val="000000"/>
                </a:solidFill>
                <a:latin typeface="Arial"/>
                <a:ea typeface="DejaVu Sans"/>
              </a:rPr>
              <a:t> Hypothesis</a:t>
            </a:r>
            <a:endParaRPr lang="en-US" sz="3600" b="0" strike="noStrike" spc="-1" dirty="0">
              <a:latin typeface="Arial"/>
            </a:endParaRPr>
          </a:p>
          <a:p>
            <a:pPr>
              <a:lnSpc>
                <a:spcPct val="100000"/>
              </a:lnSpc>
            </a:pPr>
            <a:endParaRPr lang="en-US" sz="3600" b="0" strike="noStrike" spc="-1" dirty="0">
              <a:latin typeface="Arial"/>
            </a:endParaRPr>
          </a:p>
          <a:p>
            <a:pPr>
              <a:lnSpc>
                <a:spcPct val="100000"/>
              </a:lnSpc>
            </a:pPr>
            <a:r>
              <a:rPr lang="en-US" sz="1800" b="0" strike="noStrike" spc="-1" dirty="0">
                <a:solidFill>
                  <a:srgbClr val="000000"/>
                </a:solidFill>
                <a:latin typeface="Arial"/>
                <a:ea typeface="Calibri"/>
              </a:rPr>
              <a:t>We (and others) </a:t>
            </a:r>
            <a:r>
              <a:rPr lang="en-US" sz="1800" b="0" strike="noStrike" spc="-1" dirty="0" err="1">
                <a:solidFill>
                  <a:srgbClr val="000000"/>
                </a:solidFill>
                <a:latin typeface="Arial"/>
                <a:ea typeface="Calibri"/>
              </a:rPr>
              <a:t>hypothesise</a:t>
            </a:r>
            <a:r>
              <a:rPr lang="en-US" sz="1800" b="0" strike="noStrike" spc="-1" dirty="0">
                <a:solidFill>
                  <a:srgbClr val="000000"/>
                </a:solidFill>
                <a:latin typeface="Arial"/>
                <a:ea typeface="Calibri"/>
              </a:rPr>
              <a:t> that anti-TGF-</a:t>
            </a:r>
            <a:r>
              <a:rPr lang="en-US" sz="1800" b="0" strike="noStrike" spc="-1" dirty="0">
                <a:solidFill>
                  <a:srgbClr val="000000"/>
                </a:solidFill>
                <a:latin typeface="Liberation Serif;Times New Roman"/>
                <a:ea typeface="Calibri"/>
              </a:rPr>
              <a:t>β therapies later in the healing process may lead to less scarring but slower healing. </a:t>
            </a:r>
            <a:endParaRPr lang="en-US" sz="1800" b="0" strike="noStrike" spc="-1" dirty="0">
              <a:latin typeface="Arial"/>
            </a:endParaRPr>
          </a:p>
          <a:p>
            <a:pPr>
              <a:lnSpc>
                <a:spcPct val="100000"/>
              </a:lnSpc>
            </a:pPr>
            <a:endParaRPr lang="en-US" sz="1800" b="0" strike="noStrike" spc="-1" dirty="0">
              <a:latin typeface="Arial"/>
            </a:endParaRPr>
          </a:p>
          <a:p>
            <a:pPr marL="216000" indent="-215640">
              <a:lnSpc>
                <a:spcPct val="100000"/>
              </a:lnSpc>
              <a:buClr>
                <a:srgbClr val="000000"/>
              </a:buClr>
              <a:buSzPct val="45000"/>
              <a:buFont typeface="Symbol"/>
              <a:buChar char=""/>
            </a:pPr>
            <a:r>
              <a:rPr lang="en-US" sz="1600" b="0" strike="noStrike" spc="-1" dirty="0">
                <a:solidFill>
                  <a:srgbClr val="000000"/>
                </a:solidFill>
                <a:latin typeface="Liberation Serif;Times New Roman"/>
                <a:ea typeface="Calibri"/>
              </a:rPr>
              <a:t>Red deer antler (traditional Chinese medicine) ointment found to modulate TGF-β levels and improve cutaneous wound healing outcomes in full-thickness rat models (</a:t>
            </a:r>
            <a:r>
              <a:rPr lang="en-US" sz="1600" b="0" strike="noStrike" spc="-1" dirty="0" err="1">
                <a:solidFill>
                  <a:srgbClr val="000000"/>
                </a:solidFill>
                <a:latin typeface="Liberation Serif;Times New Roman"/>
                <a:ea typeface="Calibri"/>
              </a:rPr>
              <a:t>Gu</a:t>
            </a:r>
            <a:r>
              <a:rPr lang="en-US" sz="1600" b="0" strike="noStrike" spc="-1" dirty="0">
                <a:solidFill>
                  <a:srgbClr val="000000"/>
                </a:solidFill>
                <a:latin typeface="Liberation Serif;Times New Roman"/>
                <a:ea typeface="Calibri"/>
              </a:rPr>
              <a:t> et al., 2008)</a:t>
            </a:r>
            <a:endParaRPr lang="en-US" sz="1600" b="0" strike="noStrike" spc="-1" dirty="0">
              <a:latin typeface="Arial"/>
            </a:endParaRPr>
          </a:p>
          <a:p>
            <a:pPr>
              <a:lnSpc>
                <a:spcPct val="100000"/>
              </a:lnSpc>
            </a:pPr>
            <a:endParaRPr lang="en-US" sz="1600" b="0" strike="noStrike" spc="-1" dirty="0">
              <a:latin typeface="Arial"/>
            </a:endParaRPr>
          </a:p>
          <a:p>
            <a:pPr marL="216000" indent="-215640">
              <a:lnSpc>
                <a:spcPct val="100000"/>
              </a:lnSpc>
              <a:buClr>
                <a:srgbClr val="000000"/>
              </a:buClr>
              <a:buSzPct val="45000"/>
              <a:buFont typeface="Symbol"/>
              <a:buChar char=""/>
            </a:pPr>
            <a:r>
              <a:rPr lang="en-US" sz="1600" b="0" strike="noStrike" spc="-1" dirty="0">
                <a:solidFill>
                  <a:srgbClr val="000000"/>
                </a:solidFill>
                <a:latin typeface="Liberation Serif;Times New Roman"/>
                <a:ea typeface="Calibri"/>
              </a:rPr>
              <a:t>Scarring in adults associated with excessive action of TGF-β</a:t>
            </a:r>
            <a:endParaRPr lang="en-US" sz="1600" b="0" strike="noStrike" spc="-1" dirty="0">
              <a:latin typeface="Arial"/>
            </a:endParaRPr>
          </a:p>
          <a:p>
            <a:pPr>
              <a:lnSpc>
                <a:spcPct val="100000"/>
              </a:lnSpc>
            </a:pPr>
            <a:endParaRPr lang="en-US" sz="1600" b="0" strike="noStrike" spc="-1" dirty="0">
              <a:latin typeface="Arial"/>
            </a:endParaRPr>
          </a:p>
          <a:p>
            <a:pPr marL="216000" indent="-215640">
              <a:lnSpc>
                <a:spcPct val="100000"/>
              </a:lnSpc>
              <a:buClr>
                <a:srgbClr val="000000"/>
              </a:buClr>
              <a:buSzPct val="45000"/>
              <a:buFont typeface="Symbol"/>
              <a:buChar char=""/>
            </a:pPr>
            <a:r>
              <a:rPr lang="en-US" sz="1600" b="0" strike="noStrike" spc="-1" dirty="0" err="1">
                <a:solidFill>
                  <a:srgbClr val="000000"/>
                </a:solidFill>
                <a:latin typeface="Liberation Serif;Times New Roman"/>
                <a:ea typeface="DejaVu Sans"/>
              </a:rPr>
              <a:t>Scarless</a:t>
            </a:r>
            <a:r>
              <a:rPr lang="en-US" sz="1600" b="0" strike="noStrike" spc="-1" dirty="0">
                <a:solidFill>
                  <a:srgbClr val="000000"/>
                </a:solidFill>
                <a:latin typeface="Liberation Serif;Times New Roman"/>
                <a:ea typeface="DejaVu Sans"/>
              </a:rPr>
              <a:t> fetal wounds are relatively deficient in the inflammatory cytokine TGFB (also sparse inflammatory response (reduced macrophage and monocyte infiltrates, absence of endogenous immunoglobulins at the wound site, reduced angiogenesis, and altered levels of peptide growth factors) </a:t>
            </a:r>
            <a:r>
              <a:rPr lang="en-US" sz="1600" spc="-1" dirty="0">
                <a:solidFill>
                  <a:srgbClr val="000000"/>
                </a:solidFill>
                <a:latin typeface="Liberation Serif;Times New Roman"/>
                <a:ea typeface="Calibri"/>
              </a:rPr>
              <a:t>(</a:t>
            </a:r>
            <a:r>
              <a:rPr lang="en-US" sz="1600" spc="-1" dirty="0" err="1">
                <a:solidFill>
                  <a:srgbClr val="000000"/>
                </a:solidFill>
                <a:latin typeface="Liberation Serif;Times New Roman"/>
                <a:ea typeface="Calibri"/>
              </a:rPr>
              <a:t>Adzick</a:t>
            </a:r>
            <a:r>
              <a:rPr lang="en-US" sz="1600" spc="-1" dirty="0">
                <a:solidFill>
                  <a:srgbClr val="000000"/>
                </a:solidFill>
                <a:latin typeface="Liberation Serif;Times New Roman"/>
                <a:ea typeface="Calibri"/>
              </a:rPr>
              <a:t> and Lorenz, 1994)</a:t>
            </a:r>
            <a:r>
              <a:rPr lang="en-US" sz="1600" b="0" strike="noStrike" spc="-1" dirty="0">
                <a:solidFill>
                  <a:srgbClr val="000000"/>
                </a:solidFill>
                <a:latin typeface="Liberation Serif;Times New Roman"/>
                <a:ea typeface="DejaVu Sans"/>
              </a:rPr>
              <a:t> </a:t>
            </a:r>
            <a:endParaRPr lang="en-US" sz="1600" b="0" strike="noStrike" spc="-1" dirty="0">
              <a:latin typeface="Arial"/>
            </a:endParaRPr>
          </a:p>
          <a:p>
            <a:pPr>
              <a:lnSpc>
                <a:spcPct val="100000"/>
              </a:lnSpc>
            </a:pPr>
            <a:endParaRPr lang="en-US" sz="1600" b="0" strike="noStrike" spc="-1" dirty="0">
              <a:latin typeface="Arial"/>
            </a:endParaRPr>
          </a:p>
          <a:p>
            <a:pPr marL="216000" indent="-215640">
              <a:lnSpc>
                <a:spcPct val="100000"/>
              </a:lnSpc>
              <a:buClr>
                <a:srgbClr val="000000"/>
              </a:buClr>
              <a:buSzPct val="45000"/>
              <a:buFont typeface="Symbol"/>
              <a:buChar char=""/>
            </a:pPr>
            <a:r>
              <a:rPr lang="en-US" sz="1600" b="0" strike="noStrike" spc="-1" dirty="0">
                <a:solidFill>
                  <a:srgbClr val="000000"/>
                </a:solidFill>
                <a:latin typeface="Liberation Serif;Times New Roman"/>
                <a:ea typeface="Calibri"/>
              </a:rPr>
              <a:t>It appears that adult wounds may be </a:t>
            </a:r>
            <a:r>
              <a:rPr lang="en-US" sz="1600" b="0" strike="noStrike" spc="-1" dirty="0" err="1">
                <a:solidFill>
                  <a:srgbClr val="000000"/>
                </a:solidFill>
                <a:latin typeface="Liberation Serif;Times New Roman"/>
                <a:ea typeface="Calibri"/>
              </a:rPr>
              <a:t>optimised</a:t>
            </a:r>
            <a:r>
              <a:rPr lang="en-US" sz="1600" b="0" strike="noStrike" spc="-1" dirty="0">
                <a:solidFill>
                  <a:srgbClr val="000000"/>
                </a:solidFill>
                <a:latin typeface="Liberation Serif;Times New Roman"/>
                <a:ea typeface="Calibri"/>
              </a:rPr>
              <a:t> for speed of healing under adverse conditions, resulting in excessive inflammatory infiltrate and cytokine profile  (</a:t>
            </a:r>
            <a:r>
              <a:rPr lang="en-US" sz="1600" b="0" strike="noStrike" spc="-1" dirty="0" err="1">
                <a:solidFill>
                  <a:srgbClr val="000000"/>
                </a:solidFill>
                <a:latin typeface="Liberation Serif;Times New Roman"/>
                <a:ea typeface="Calibri"/>
              </a:rPr>
              <a:t>Adzick</a:t>
            </a:r>
            <a:r>
              <a:rPr lang="en-US" sz="1600" b="0" strike="noStrike" spc="-1" dirty="0">
                <a:solidFill>
                  <a:srgbClr val="000000"/>
                </a:solidFill>
                <a:latin typeface="Liberation Serif;Times New Roman"/>
                <a:ea typeface="Calibri"/>
              </a:rPr>
              <a:t> and Lorenz, 1994) </a:t>
            </a:r>
            <a:endParaRPr lang="en-US" sz="16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p:txBody>
      </p:sp>
      <p:pic>
        <p:nvPicPr>
          <p:cNvPr id="201" name="Picture 200"/>
          <p:cNvPicPr/>
          <p:nvPr/>
        </p:nvPicPr>
        <p:blipFill>
          <a:blip r:embed="rId2"/>
          <a:stretch/>
        </p:blipFill>
        <p:spPr>
          <a:xfrm>
            <a:off x="7863840" y="2011680"/>
            <a:ext cx="4263120" cy="3931560"/>
          </a:xfrm>
          <a:prstGeom prst="rect">
            <a:avLst/>
          </a:prstGeom>
          <a:ln>
            <a:noFill/>
          </a:ln>
        </p:spPr>
      </p:pic>
      <p:sp>
        <p:nvSpPr>
          <p:cNvPr id="202" name="CustomShape 2"/>
          <p:cNvSpPr/>
          <p:nvPr/>
        </p:nvSpPr>
        <p:spPr>
          <a:xfrm>
            <a:off x="7589520" y="493485"/>
            <a:ext cx="4388760" cy="85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dirty="0">
                <a:latin typeface="Arial"/>
                <a:ea typeface="AR PL SungtiL GB"/>
              </a:rPr>
              <a:t>Modulation of AP (through interaction with macrophages) may in fact work in this capacity</a:t>
            </a:r>
            <a:r>
              <a:rPr lang="en-US" sz="1800" b="0" strike="noStrike" spc="-1" dirty="0">
                <a:solidFill>
                  <a:srgbClr val="000000"/>
                </a:solidFill>
                <a:latin typeface="Liberation Serif;Times New Roman"/>
                <a:ea typeface="Calibri"/>
              </a:rPr>
              <a:t>. (“only” speculation until we validate model).</a:t>
            </a:r>
            <a:endParaRPr lang="en-US"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140D7D7-29DA-4BBF-93EB-48D5E6EF6A55}"/>
              </a:ext>
            </a:extLst>
          </p:cNvPr>
          <p:cNvSpPr txBox="1">
            <a:spLocks/>
          </p:cNvSpPr>
          <p:nvPr/>
        </p:nvSpPr>
        <p:spPr>
          <a:xfrm>
            <a:off x="952500"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endParaRPr lang="nl-NL" b="1" dirty="0"/>
          </a:p>
        </p:txBody>
      </p:sp>
      <p:cxnSp>
        <p:nvCxnSpPr>
          <p:cNvPr id="5" name="Straight Connector 4">
            <a:extLst>
              <a:ext uri="{FF2B5EF4-FFF2-40B4-BE49-F238E27FC236}">
                <a16:creationId xmlns:a16="http://schemas.microsoft.com/office/drawing/2014/main" id="{21727C16-F415-458E-81A7-82D51CC197EC}"/>
              </a:ext>
            </a:extLst>
          </p:cNvPr>
          <p:cNvCxnSpPr>
            <a:cxnSpLocks/>
          </p:cNvCxnSpPr>
          <p:nvPr/>
        </p:nvCxnSpPr>
        <p:spPr>
          <a:xfrm>
            <a:off x="1038225" y="1732479"/>
            <a:ext cx="7051675" cy="0"/>
          </a:xfrm>
          <a:prstGeom prst="line">
            <a:avLst/>
          </a:prstGeom>
        </p:spPr>
        <p:style>
          <a:lnRef idx="3">
            <a:schemeClr val="accent2"/>
          </a:lnRef>
          <a:fillRef idx="0">
            <a:schemeClr val="accent2"/>
          </a:fillRef>
          <a:effectRef idx="2">
            <a:schemeClr val="accent2"/>
          </a:effectRef>
          <a:fontRef idx="minor">
            <a:schemeClr val="tx1"/>
          </a:fontRef>
        </p:style>
      </p:cxnSp>
      <p:sp>
        <p:nvSpPr>
          <p:cNvPr id="10" name="Title 1">
            <a:extLst>
              <a:ext uri="{FF2B5EF4-FFF2-40B4-BE49-F238E27FC236}">
                <a16:creationId xmlns:a16="http://schemas.microsoft.com/office/drawing/2014/main" id="{B591032C-0D42-4AB2-852F-92FE3EE6B3EC}"/>
              </a:ext>
            </a:extLst>
          </p:cNvPr>
          <p:cNvSpPr txBox="1">
            <a:spLocks/>
          </p:cNvSpPr>
          <p:nvPr/>
        </p:nvSpPr>
        <p:spPr>
          <a:xfrm>
            <a:off x="1038225"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a:t>Blood Composition</a:t>
            </a:r>
            <a:endParaRPr lang="nl-NL" b="1" dirty="0"/>
          </a:p>
        </p:txBody>
      </p:sp>
      <p:sp>
        <p:nvSpPr>
          <p:cNvPr id="2" name="TextBox 1">
            <a:extLst>
              <a:ext uri="{FF2B5EF4-FFF2-40B4-BE49-F238E27FC236}">
                <a16:creationId xmlns:a16="http://schemas.microsoft.com/office/drawing/2014/main" id="{8F3FB358-BDF6-4D79-82BB-89101015C417}"/>
              </a:ext>
            </a:extLst>
          </p:cNvPr>
          <p:cNvSpPr txBox="1"/>
          <p:nvPr/>
        </p:nvSpPr>
        <p:spPr>
          <a:xfrm>
            <a:off x="3179561" y="2360582"/>
            <a:ext cx="2916439" cy="4247317"/>
          </a:xfrm>
          <a:prstGeom prst="rect">
            <a:avLst/>
          </a:prstGeom>
          <a:noFill/>
        </p:spPr>
        <p:txBody>
          <a:bodyPr wrap="none" rtlCol="0">
            <a:spAutoFit/>
          </a:bodyPr>
          <a:lstStyle/>
          <a:p>
            <a:r>
              <a:rPr lang="en-US" dirty="0"/>
              <a:t>Pro-inflammatory Cytokines: </a:t>
            </a:r>
          </a:p>
          <a:p>
            <a:pPr marL="285750" indent="-285750">
              <a:buFont typeface="Arial" panose="020B0604020202020204" pitchFamily="34" charset="0"/>
              <a:buChar char="•"/>
            </a:pPr>
            <a:r>
              <a:rPr lang="en-US" b="1" dirty="0"/>
              <a:t>IL-8</a:t>
            </a:r>
          </a:p>
          <a:p>
            <a:pPr marL="285750" indent="-285750">
              <a:buFont typeface="Arial" panose="020B0604020202020204" pitchFamily="34" charset="0"/>
              <a:buChar char="•"/>
            </a:pPr>
            <a:r>
              <a:rPr lang="en-US" b="1" dirty="0"/>
              <a:t>IL-6</a:t>
            </a:r>
            <a:r>
              <a:rPr lang="en-US" dirty="0"/>
              <a:t> </a:t>
            </a:r>
          </a:p>
          <a:p>
            <a:pPr marL="285750" indent="-285750">
              <a:buFont typeface="Arial" panose="020B0604020202020204" pitchFamily="34" charset="0"/>
              <a:buChar char="•"/>
            </a:pPr>
            <a:r>
              <a:rPr lang="en-US" b="1" dirty="0"/>
              <a:t>IL-1β</a:t>
            </a:r>
          </a:p>
          <a:p>
            <a:pPr marL="285750" indent="-285750">
              <a:buFont typeface="Arial" panose="020B0604020202020204" pitchFamily="34" charset="0"/>
              <a:buChar char="•"/>
            </a:pPr>
            <a:r>
              <a:rPr lang="en-US" b="1" dirty="0"/>
              <a:t>TNF-</a:t>
            </a:r>
            <a:r>
              <a:rPr lang="nl-NL" b="1" dirty="0"/>
              <a:t>α</a:t>
            </a:r>
            <a:r>
              <a:rPr lang="en-US" dirty="0"/>
              <a:t> </a:t>
            </a:r>
          </a:p>
          <a:p>
            <a:endParaRPr lang="en-US" b="1" dirty="0"/>
          </a:p>
          <a:p>
            <a:r>
              <a:rPr lang="en-US" dirty="0"/>
              <a:t>Anti-inflammatory Cytokines</a:t>
            </a:r>
            <a:endParaRPr lang="en-US" b="1" dirty="0"/>
          </a:p>
          <a:p>
            <a:pPr marL="285750" indent="-285750">
              <a:buFont typeface="Arial" panose="020B0604020202020204" pitchFamily="34" charset="0"/>
              <a:buChar char="•"/>
            </a:pPr>
            <a:r>
              <a:rPr lang="en-US" b="1" dirty="0"/>
              <a:t>Interleukin 10 (IL-10) </a:t>
            </a:r>
          </a:p>
          <a:p>
            <a:pPr marL="285750" indent="-285750">
              <a:buFont typeface="Arial" panose="020B0604020202020204" pitchFamily="34" charset="0"/>
              <a:buChar char="•"/>
            </a:pPr>
            <a:r>
              <a:rPr lang="en-US" b="1" dirty="0"/>
              <a:t>IL-6 </a:t>
            </a:r>
          </a:p>
          <a:p>
            <a:pPr marL="285750" indent="-285750">
              <a:buFont typeface="Arial" panose="020B0604020202020204" pitchFamily="34" charset="0"/>
              <a:buChar char="•"/>
            </a:pPr>
            <a:r>
              <a:rPr lang="en-US" b="1" dirty="0"/>
              <a:t>TGF-β</a:t>
            </a:r>
          </a:p>
          <a:p>
            <a:endParaRPr lang="nl-NL" b="1" dirty="0"/>
          </a:p>
          <a:p>
            <a:endParaRPr lang="en-US" dirty="0"/>
          </a:p>
          <a:p>
            <a:endParaRPr lang="en-US" dirty="0"/>
          </a:p>
          <a:p>
            <a:endParaRPr lang="en-US" b="1" dirty="0"/>
          </a:p>
          <a:p>
            <a:endParaRPr lang="nl-NL" dirty="0"/>
          </a:p>
        </p:txBody>
      </p:sp>
      <p:pic>
        <p:nvPicPr>
          <p:cNvPr id="6" name="Picture 5">
            <a:extLst>
              <a:ext uri="{FF2B5EF4-FFF2-40B4-BE49-F238E27FC236}">
                <a16:creationId xmlns:a16="http://schemas.microsoft.com/office/drawing/2014/main" id="{6E1437E3-717F-47EE-BC41-0652E5DE37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54753" y="3010268"/>
            <a:ext cx="1226156" cy="1226156"/>
          </a:xfrm>
          <a:prstGeom prst="rect">
            <a:avLst/>
          </a:prstGeom>
        </p:spPr>
      </p:pic>
      <p:cxnSp>
        <p:nvCxnSpPr>
          <p:cNvPr id="11" name="Straight Connector 10">
            <a:extLst>
              <a:ext uri="{FF2B5EF4-FFF2-40B4-BE49-F238E27FC236}">
                <a16:creationId xmlns:a16="http://schemas.microsoft.com/office/drawing/2014/main" id="{7BA946EB-38F3-424F-A2E3-9A933E632392}"/>
              </a:ext>
            </a:extLst>
          </p:cNvPr>
          <p:cNvCxnSpPr>
            <a:cxnSpLocks/>
          </p:cNvCxnSpPr>
          <p:nvPr/>
        </p:nvCxnSpPr>
        <p:spPr>
          <a:xfrm>
            <a:off x="1316072" y="4400370"/>
            <a:ext cx="1303518" cy="0"/>
          </a:xfrm>
          <a:prstGeom prst="line">
            <a:avLst/>
          </a:prstGeom>
        </p:spPr>
        <p:style>
          <a:lnRef idx="3">
            <a:schemeClr val="accent2"/>
          </a:lnRef>
          <a:fillRef idx="0">
            <a:schemeClr val="accent2"/>
          </a:fillRef>
          <a:effectRef idx="2">
            <a:schemeClr val="accent2"/>
          </a:effectRef>
          <a:fontRef idx="minor">
            <a:schemeClr val="tx1"/>
          </a:fontRef>
        </p:style>
      </p:cxnSp>
      <p:sp>
        <p:nvSpPr>
          <p:cNvPr id="8" name="TextBox 7">
            <a:extLst>
              <a:ext uri="{FF2B5EF4-FFF2-40B4-BE49-F238E27FC236}">
                <a16:creationId xmlns:a16="http://schemas.microsoft.com/office/drawing/2014/main" id="{93B9B4E8-09B3-4F19-913F-87B409A3BB44}"/>
              </a:ext>
            </a:extLst>
          </p:cNvPr>
          <p:cNvSpPr txBox="1"/>
          <p:nvPr/>
        </p:nvSpPr>
        <p:spPr>
          <a:xfrm>
            <a:off x="7048500" y="2360582"/>
            <a:ext cx="2804870" cy="2308324"/>
          </a:xfrm>
          <a:prstGeom prst="rect">
            <a:avLst/>
          </a:prstGeom>
          <a:noFill/>
        </p:spPr>
        <p:txBody>
          <a:bodyPr wrap="none" rtlCol="0">
            <a:spAutoFit/>
          </a:bodyPr>
          <a:lstStyle/>
          <a:p>
            <a:r>
              <a:rPr lang="en-US" dirty="0"/>
              <a:t>Other:</a:t>
            </a:r>
          </a:p>
          <a:p>
            <a:pPr marL="285750" indent="-285750">
              <a:buFont typeface="Arial" panose="020B0604020202020204" pitchFamily="34" charset="0"/>
              <a:buChar char="•"/>
            </a:pPr>
            <a:r>
              <a:rPr lang="en-US" b="1" dirty="0"/>
              <a:t>C-reactive protein (CRP) </a:t>
            </a:r>
          </a:p>
          <a:p>
            <a:pPr marL="285750" indent="-285750">
              <a:buFont typeface="Arial" panose="020B0604020202020204" pitchFamily="34" charset="0"/>
              <a:buChar char="•"/>
            </a:pPr>
            <a:r>
              <a:rPr lang="en-US" b="1" dirty="0"/>
              <a:t>Leptin</a:t>
            </a:r>
          </a:p>
          <a:p>
            <a:pPr marL="285750" indent="-285750">
              <a:buFont typeface="Arial" panose="020B0604020202020204" pitchFamily="34" charset="0"/>
              <a:buChar char="•"/>
            </a:pPr>
            <a:r>
              <a:rPr lang="en-US" b="1" dirty="0"/>
              <a:t>Neutrophils</a:t>
            </a:r>
          </a:p>
          <a:p>
            <a:pPr marL="285750" indent="-285750">
              <a:buFont typeface="Arial" panose="020B0604020202020204" pitchFamily="34" charset="0"/>
              <a:buChar char="•"/>
            </a:pPr>
            <a:r>
              <a:rPr lang="en-US" b="1" dirty="0"/>
              <a:t>Macrophages</a:t>
            </a:r>
            <a:endParaRPr lang="nl-NL" b="1" dirty="0"/>
          </a:p>
          <a:p>
            <a:pPr marL="285750" indent="-285750">
              <a:buFont typeface="Arial" panose="020B0604020202020204" pitchFamily="34" charset="0"/>
              <a:buChar char="•"/>
            </a:pPr>
            <a:r>
              <a:rPr lang="en-US" b="1" dirty="0"/>
              <a:t>TGF-</a:t>
            </a:r>
            <a:r>
              <a:rPr lang="nl-NL" b="1" dirty="0"/>
              <a:t>α</a:t>
            </a:r>
            <a:r>
              <a:rPr lang="en-US" b="1" dirty="0"/>
              <a:t>  </a:t>
            </a:r>
            <a:endParaRPr lang="nl-NL" b="1" dirty="0"/>
          </a:p>
          <a:p>
            <a:endParaRPr lang="en-US" dirty="0"/>
          </a:p>
          <a:p>
            <a:endParaRPr lang="nl-NL" dirty="0"/>
          </a:p>
        </p:txBody>
      </p:sp>
    </p:spTree>
    <p:extLst>
      <p:ext uri="{BB962C8B-B14F-4D97-AF65-F5344CB8AC3E}">
        <p14:creationId xmlns:p14="http://schemas.microsoft.com/office/powerpoint/2010/main" val="34221755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stomShape 1">
            <a:extLst>
              <a:ext uri="{FF2B5EF4-FFF2-40B4-BE49-F238E27FC236}">
                <a16:creationId xmlns:a16="http://schemas.microsoft.com/office/drawing/2014/main" id="{EF6AA94B-6049-48F2-B49D-06086E04BBBF}"/>
              </a:ext>
            </a:extLst>
          </p:cNvPr>
          <p:cNvSpPr/>
          <p:nvPr/>
        </p:nvSpPr>
        <p:spPr>
          <a:xfrm>
            <a:off x="822960" y="365760"/>
            <a:ext cx="10972440" cy="1369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800" b="1" spc="-50" dirty="0">
                <a:solidFill>
                  <a:schemeClr val="tx1">
                    <a:lumMod val="75000"/>
                    <a:lumOff val="25000"/>
                  </a:schemeClr>
                </a:solidFill>
                <a:latin typeface="+mj-lt"/>
                <a:ea typeface="+mj-ea"/>
                <a:cs typeface="+mj-cs"/>
              </a:rPr>
              <a:t>  Plan for the Next 2 Weeks</a:t>
            </a:r>
          </a:p>
          <a:p>
            <a:pPr>
              <a:lnSpc>
                <a:spcPct val="100000"/>
              </a:lnSpc>
            </a:pPr>
            <a:endParaRPr lang="en-US" sz="1800" b="0" strike="noStrike" spc="-1" dirty="0">
              <a:latin typeface="Arial"/>
            </a:endParaRPr>
          </a:p>
          <a:p>
            <a:pPr marL="285750" indent="-285750">
              <a:lnSpc>
                <a:spcPct val="100000"/>
              </a:lnSpc>
              <a:buFont typeface="Arial" panose="020B0604020202020204" pitchFamily="34" charset="0"/>
              <a:buChar char="•"/>
            </a:pPr>
            <a:endParaRPr lang="en-US" spc="-1" dirty="0">
              <a:latin typeface="Arial"/>
            </a:endParaRPr>
          </a:p>
          <a:p>
            <a:pPr marL="285750" indent="-285750">
              <a:lnSpc>
                <a:spcPct val="100000"/>
              </a:lnSpc>
              <a:buFont typeface="Arial" panose="020B0604020202020204" pitchFamily="34" charset="0"/>
              <a:buChar char="•"/>
            </a:pPr>
            <a:r>
              <a:rPr lang="en-US" sz="2400" b="0" strike="noStrike" spc="-1" dirty="0">
                <a:latin typeface="Arial"/>
              </a:rPr>
              <a:t>Conceptualize the inflammation-immune 2D ABM (i.e. Cell populations, cytokines …) in general terms: How do the cytokines interact?  </a:t>
            </a:r>
            <a:r>
              <a:rPr lang="en-US" sz="2400" spc="-1" dirty="0">
                <a:latin typeface="Arial"/>
              </a:rPr>
              <a:t>W</a:t>
            </a:r>
            <a:r>
              <a:rPr lang="en-US" sz="2400" b="0" strike="noStrike" spc="-1" dirty="0">
                <a:latin typeface="Arial"/>
              </a:rPr>
              <a:t>hat level of abstraction necessary?  Which modeling framework? (Most likely Mesa/python3)</a:t>
            </a:r>
          </a:p>
          <a:p>
            <a:pPr marL="285750" indent="-285750">
              <a:lnSpc>
                <a:spcPct val="100000"/>
              </a:lnSpc>
              <a:buFont typeface="Arial" panose="020B0604020202020204" pitchFamily="34" charset="0"/>
              <a:buChar char="•"/>
            </a:pPr>
            <a:endParaRPr lang="en-US" sz="2400" b="0" strike="noStrike" spc="-1" dirty="0">
              <a:latin typeface="Arial"/>
            </a:endParaRPr>
          </a:p>
          <a:p>
            <a:pPr marL="285750" indent="-285750">
              <a:lnSpc>
                <a:spcPct val="100000"/>
              </a:lnSpc>
              <a:buFont typeface="Arial" panose="020B0604020202020204" pitchFamily="34" charset="0"/>
              <a:buChar char="•"/>
            </a:pPr>
            <a:r>
              <a:rPr lang="en-US" sz="2400" b="0" strike="noStrike" spc="-1" dirty="0">
                <a:latin typeface="Arial"/>
              </a:rPr>
              <a:t>Find all available data on blood, wound and immune composition and their interactions.</a:t>
            </a:r>
          </a:p>
        </p:txBody>
      </p:sp>
      <p:cxnSp>
        <p:nvCxnSpPr>
          <p:cNvPr id="3" name="Straight Connector 2">
            <a:extLst>
              <a:ext uri="{FF2B5EF4-FFF2-40B4-BE49-F238E27FC236}">
                <a16:creationId xmlns:a16="http://schemas.microsoft.com/office/drawing/2014/main" id="{7A22E5E3-BD8B-4728-936E-9A9E7D0EBF64}"/>
              </a:ext>
            </a:extLst>
          </p:cNvPr>
          <p:cNvCxnSpPr>
            <a:cxnSpLocks/>
          </p:cNvCxnSpPr>
          <p:nvPr/>
        </p:nvCxnSpPr>
        <p:spPr>
          <a:xfrm>
            <a:off x="1133511" y="1128630"/>
            <a:ext cx="6198942"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4843649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stomShape 1">
            <a:extLst>
              <a:ext uri="{FF2B5EF4-FFF2-40B4-BE49-F238E27FC236}">
                <a16:creationId xmlns:a16="http://schemas.microsoft.com/office/drawing/2014/main" id="{8F06F547-7100-4193-9A59-D967BE84FD79}"/>
              </a:ext>
            </a:extLst>
          </p:cNvPr>
          <p:cNvSpPr/>
          <p:nvPr/>
        </p:nvSpPr>
        <p:spPr>
          <a:xfrm>
            <a:off x="1005840" y="365760"/>
            <a:ext cx="10789560" cy="3929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dirty="0">
                <a:latin typeface="Arial"/>
              </a:rPr>
              <a:t>Questions for Ruud</a:t>
            </a:r>
            <a:endParaRPr lang="en-US" sz="1800" b="0" strike="noStrike" spc="-1" dirty="0">
              <a:latin typeface="Arial"/>
            </a:endParaRPr>
          </a:p>
          <a:p>
            <a:pPr>
              <a:lnSpc>
                <a:spcPct val="100000"/>
              </a:lnSpc>
            </a:pPr>
            <a:endParaRPr lang="en-US" sz="1800" b="0" strike="noStrike" spc="-1" dirty="0">
              <a:latin typeface="Arial"/>
            </a:endParaRPr>
          </a:p>
          <a:p>
            <a:pPr marL="216000" indent="-215640">
              <a:lnSpc>
                <a:spcPct val="100000"/>
              </a:lnSpc>
              <a:buClr>
                <a:srgbClr val="000000"/>
              </a:buClr>
              <a:buSzPct val="45000"/>
              <a:buFont typeface="Symbol"/>
              <a:buChar char=""/>
            </a:pPr>
            <a:r>
              <a:rPr lang="en-US" sz="1800" b="0" strike="noStrike" spc="-1" dirty="0">
                <a:latin typeface="Arial"/>
              </a:rPr>
              <a:t>How much resolution (of the HIIS) is lost by grouping pro and anti inflammatory cytokines of the immune system?</a:t>
            </a:r>
          </a:p>
          <a:p>
            <a:pPr marL="216000" indent="-215640">
              <a:lnSpc>
                <a:spcPct val="100000"/>
              </a:lnSpc>
              <a:buClr>
                <a:srgbClr val="000000"/>
              </a:buClr>
              <a:buSzPct val="45000"/>
              <a:buFont typeface="Symbol"/>
              <a:buChar char=""/>
            </a:pPr>
            <a:r>
              <a:rPr lang="en-US" sz="1800" b="0" strike="noStrike" spc="-1" dirty="0">
                <a:latin typeface="Arial"/>
              </a:rPr>
              <a:t>To what extent would anti-inflammatory action undermine the signaling function of inflammatory cytokines? </a:t>
            </a:r>
          </a:p>
          <a:p>
            <a:pPr marL="216000" indent="-215640">
              <a:lnSpc>
                <a:spcPct val="100000"/>
              </a:lnSpc>
              <a:buClr>
                <a:srgbClr val="000000"/>
              </a:buClr>
              <a:buSzPct val="45000"/>
              <a:buFont typeface="Symbol"/>
              <a:buChar char=""/>
            </a:pPr>
            <a:r>
              <a:rPr lang="en-US" sz="1800" b="0" strike="noStrike" spc="-1" dirty="0">
                <a:latin typeface="Arial"/>
              </a:rPr>
              <a:t>Most probable link between the HIIS and the different stages?</a:t>
            </a:r>
          </a:p>
          <a:p>
            <a:pPr marL="216000" indent="-215640">
              <a:lnSpc>
                <a:spcPct val="100000"/>
              </a:lnSpc>
              <a:buClr>
                <a:srgbClr val="000000"/>
              </a:buClr>
              <a:buSzPct val="45000"/>
              <a:buFont typeface="Symbol"/>
              <a:buChar char=""/>
            </a:pPr>
            <a:endParaRPr lang="en-US" sz="1800" b="0" strike="noStrike" spc="-1" dirty="0">
              <a:latin typeface="Arial"/>
            </a:endParaRPr>
          </a:p>
          <a:p>
            <a:pPr marL="216000" indent="-215640">
              <a:lnSpc>
                <a:spcPct val="100000"/>
              </a:lnSpc>
              <a:buClr>
                <a:srgbClr val="000000"/>
              </a:buClr>
              <a:buSzPct val="45000"/>
              <a:buFont typeface="Symbol"/>
              <a:buChar char=""/>
            </a:pPr>
            <a:r>
              <a:rPr lang="en-US" sz="1800" b="0" strike="noStrike" spc="-1" dirty="0">
                <a:latin typeface="Arial"/>
              </a:rPr>
              <a:t> </a:t>
            </a: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p:txBody>
      </p:sp>
    </p:spTree>
    <p:extLst>
      <p:ext uri="{BB962C8B-B14F-4D97-AF65-F5344CB8AC3E}">
        <p14:creationId xmlns:p14="http://schemas.microsoft.com/office/powerpoint/2010/main" val="41855819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stomShape 1">
            <a:extLst>
              <a:ext uri="{FF2B5EF4-FFF2-40B4-BE49-F238E27FC236}">
                <a16:creationId xmlns:a16="http://schemas.microsoft.com/office/drawing/2014/main" id="{A87FB38B-2A00-4DFF-BC48-B33A629A287D}"/>
              </a:ext>
            </a:extLst>
          </p:cNvPr>
          <p:cNvSpPr/>
          <p:nvPr/>
        </p:nvSpPr>
        <p:spPr>
          <a:xfrm>
            <a:off x="1005840" y="457200"/>
            <a:ext cx="11185920" cy="2137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dirty="0">
                <a:latin typeface="Arial"/>
              </a:rPr>
              <a:t>Questions for Paul</a:t>
            </a:r>
            <a:endParaRPr lang="en-US" sz="1800" b="0" strike="noStrike" spc="-1" dirty="0">
              <a:latin typeface="Arial"/>
            </a:endParaRPr>
          </a:p>
          <a:p>
            <a:pPr>
              <a:lnSpc>
                <a:spcPct val="100000"/>
              </a:lnSpc>
            </a:pPr>
            <a:endParaRPr lang="en-US" sz="1800" b="0" strike="noStrike" spc="-1" dirty="0">
              <a:latin typeface="Arial"/>
            </a:endParaRPr>
          </a:p>
          <a:p>
            <a:pPr marL="285750" indent="-285750" fontAlgn="t">
              <a:lnSpc>
                <a:spcPct val="100000"/>
              </a:lnSpc>
              <a:buFont typeface="Arial" panose="020B0604020202020204" pitchFamily="34" charset="0"/>
              <a:buChar char="•"/>
            </a:pPr>
            <a:r>
              <a:rPr lang="en-US" dirty="0"/>
              <a:t>To what extent does slowing the rate of healing increase the risk of infection and other complications? (how often are later stage complications genuinely problematic? Is it dangerous to try to </a:t>
            </a:r>
            <a:r>
              <a:rPr lang="en-US" dirty="0" err="1"/>
              <a:t>minimise</a:t>
            </a:r>
            <a:r>
              <a:rPr lang="en-US" dirty="0"/>
              <a:t> scarring?</a:t>
            </a:r>
          </a:p>
          <a:p>
            <a:pPr marL="285750" indent="-285750" fontAlgn="t">
              <a:lnSpc>
                <a:spcPct val="100000"/>
              </a:lnSpc>
              <a:buFont typeface="Arial" panose="020B0604020202020204" pitchFamily="34" charset="0"/>
              <a:buChar char="•"/>
            </a:pPr>
            <a:r>
              <a:rPr lang="en-US" dirty="0"/>
              <a:t>What challenge is posed by skin grafting and what makes the grafting more successful (e.g. Does it the underlying fibrin/collagen make-up affect surgery)?</a:t>
            </a:r>
          </a:p>
          <a:p>
            <a:pPr marL="285750" indent="-285750" fontAlgn="t">
              <a:lnSpc>
                <a:spcPct val="100000"/>
              </a:lnSpc>
              <a:buFont typeface="Arial" panose="020B0604020202020204" pitchFamily="34" charset="0"/>
              <a:buChar char="•"/>
            </a:pPr>
            <a:r>
              <a:rPr lang="en-US" dirty="0"/>
              <a:t>Which stage of wound healing process poses the greatest challenge for </a:t>
            </a:r>
            <a:r>
              <a:rPr lang="en-US" dirty="0" err="1"/>
              <a:t>minimising</a:t>
            </a:r>
            <a:r>
              <a:rPr lang="en-US" dirty="0"/>
              <a:t> damage/ </a:t>
            </a:r>
            <a:r>
              <a:rPr lang="en-US" dirty="0" err="1"/>
              <a:t>maximising</a:t>
            </a:r>
            <a:r>
              <a:rPr lang="en-US" dirty="0"/>
              <a:t> health outcomes?</a:t>
            </a:r>
          </a:p>
          <a:p>
            <a:pPr marL="285750" indent="-285750" fontAlgn="t">
              <a:lnSpc>
                <a:spcPct val="100000"/>
              </a:lnSpc>
              <a:buFont typeface="Arial" panose="020B0604020202020204" pitchFamily="34" charset="0"/>
              <a:buChar char="•"/>
            </a:pPr>
            <a:r>
              <a:rPr lang="en-US" dirty="0"/>
              <a:t>Do you want us to look at grafted or non-grafted skin healing?</a:t>
            </a:r>
          </a:p>
          <a:p>
            <a:pPr marL="285750" indent="-285750" fontAlgn="t">
              <a:lnSpc>
                <a:spcPct val="100000"/>
              </a:lnSpc>
              <a:buFont typeface="Arial" panose="020B0604020202020204" pitchFamily="34" charset="0"/>
              <a:buChar char="•"/>
            </a:pPr>
            <a:r>
              <a:rPr lang="en-US" dirty="0"/>
              <a:t> current state of the art?  What methods are used in </a:t>
            </a:r>
            <a:r>
              <a:rPr lang="en-US"/>
              <a:t>different stages?</a:t>
            </a:r>
            <a:endParaRPr lang="en-US" dirty="0"/>
          </a:p>
          <a:p>
            <a:pPr marL="285750" indent="-285750" fontAlgn="t">
              <a:lnSpc>
                <a:spcPct val="100000"/>
              </a:lnSpc>
              <a:buFont typeface="Arial" panose="020B0604020202020204" pitchFamily="34" charset="0"/>
              <a:buChar char="•"/>
            </a:pPr>
            <a:endParaRPr lang="en-US" dirty="0"/>
          </a:p>
        </p:txBody>
      </p:sp>
    </p:spTree>
    <p:extLst>
      <p:ext uri="{BB962C8B-B14F-4D97-AF65-F5344CB8AC3E}">
        <p14:creationId xmlns:p14="http://schemas.microsoft.com/office/powerpoint/2010/main" val="42081891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13211-BDC2-454C-848E-6095CFB392E6}"/>
              </a:ext>
            </a:extLst>
          </p:cNvPr>
          <p:cNvSpPr>
            <a:spLocks noGrp="1"/>
          </p:cNvSpPr>
          <p:nvPr>
            <p:ph type="title" idx="4294967295"/>
          </p:nvPr>
        </p:nvSpPr>
        <p:spPr>
          <a:xfrm>
            <a:off x="482600" y="0"/>
            <a:ext cx="10058400" cy="1450975"/>
          </a:xfrm>
        </p:spPr>
        <p:txBody>
          <a:bodyPr>
            <a:normAutofit/>
          </a:bodyPr>
          <a:lstStyle/>
          <a:p>
            <a:r>
              <a:rPr lang="nl-NL" b="1" dirty="0"/>
              <a:t>Stages of healing</a:t>
            </a:r>
          </a:p>
        </p:txBody>
      </p:sp>
      <p:sp>
        <p:nvSpPr>
          <p:cNvPr id="4" name="AutoShape 2" descr="Afbeeldingsresultaat voor verrekijker tekening">
            <a:extLst>
              <a:ext uri="{FF2B5EF4-FFF2-40B4-BE49-F238E27FC236}">
                <a16:creationId xmlns:a16="http://schemas.microsoft.com/office/drawing/2014/main" id="{00CA94A8-266E-45ED-98FC-F00FFB30476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dirty="0"/>
          </a:p>
        </p:txBody>
      </p:sp>
      <p:sp>
        <p:nvSpPr>
          <p:cNvPr id="10" name="TextBox 9">
            <a:extLst>
              <a:ext uri="{FF2B5EF4-FFF2-40B4-BE49-F238E27FC236}">
                <a16:creationId xmlns:a16="http://schemas.microsoft.com/office/drawing/2014/main" id="{1DC5C702-71E0-4775-B197-ED25C775444E}"/>
              </a:ext>
            </a:extLst>
          </p:cNvPr>
          <p:cNvSpPr txBox="1"/>
          <p:nvPr/>
        </p:nvSpPr>
        <p:spPr>
          <a:xfrm>
            <a:off x="212725" y="1536173"/>
            <a:ext cx="5730876" cy="4154984"/>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spc="-1" dirty="0">
                <a:solidFill>
                  <a:srgbClr val="000000"/>
                </a:solidFill>
                <a:ea typeface="DejaVu Sans"/>
              </a:rPr>
              <a:t>Commonly divided into four overlapping stages.</a:t>
            </a:r>
            <a:endParaRPr lang="en-US" sz="2400" spc="-1" dirty="0">
              <a:latin typeface="Arial"/>
            </a:endParaRPr>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r>
              <a:rPr lang="en-US" sz="2400" dirty="0"/>
              <a:t>When a patient comes in, they are likely to have gone through the first stage (Hemostasis) of response.</a:t>
            </a:r>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r>
              <a:rPr lang="nl-NL" sz="2400" dirty="0"/>
              <a:t>Controlling the inflammatory response is fundamental to the healing process: </a:t>
            </a:r>
          </a:p>
        </p:txBody>
      </p:sp>
      <p:pic>
        <p:nvPicPr>
          <p:cNvPr id="13" name="Picture 12">
            <a:extLst>
              <a:ext uri="{FF2B5EF4-FFF2-40B4-BE49-F238E27FC236}">
                <a16:creationId xmlns:a16="http://schemas.microsoft.com/office/drawing/2014/main" id="{51EB804D-282F-4BA9-98E9-745DC424462C}"/>
              </a:ext>
            </a:extLst>
          </p:cNvPr>
          <p:cNvPicPr>
            <a:picLocks noChangeAspect="1"/>
          </p:cNvPicPr>
          <p:nvPr/>
        </p:nvPicPr>
        <p:blipFill rotWithShape="1">
          <a:blip r:embed="rId3"/>
          <a:srcRect l="8487"/>
          <a:stretch/>
        </p:blipFill>
        <p:spPr>
          <a:xfrm>
            <a:off x="5943600" y="0"/>
            <a:ext cx="6162675" cy="5037621"/>
          </a:xfrm>
          <a:prstGeom prst="rect">
            <a:avLst/>
          </a:prstGeom>
        </p:spPr>
      </p:pic>
      <p:cxnSp>
        <p:nvCxnSpPr>
          <p:cNvPr id="14" name="Straight Connector 13">
            <a:extLst>
              <a:ext uri="{FF2B5EF4-FFF2-40B4-BE49-F238E27FC236}">
                <a16:creationId xmlns:a16="http://schemas.microsoft.com/office/drawing/2014/main" id="{A3AC993C-C20E-4AFC-8300-5A46FE5C19F8}"/>
              </a:ext>
            </a:extLst>
          </p:cNvPr>
          <p:cNvCxnSpPr>
            <a:cxnSpLocks/>
          </p:cNvCxnSpPr>
          <p:nvPr/>
        </p:nvCxnSpPr>
        <p:spPr>
          <a:xfrm>
            <a:off x="482600" y="1479550"/>
            <a:ext cx="4064000" cy="0"/>
          </a:xfrm>
          <a:prstGeom prst="line">
            <a:avLst/>
          </a:prstGeom>
        </p:spPr>
        <p:style>
          <a:lnRef idx="3">
            <a:schemeClr val="accent2"/>
          </a:lnRef>
          <a:fillRef idx="0">
            <a:schemeClr val="accent2"/>
          </a:fillRef>
          <a:effectRef idx="2">
            <a:schemeClr val="accent2"/>
          </a:effectRef>
          <a:fontRef idx="minor">
            <a:schemeClr val="tx1"/>
          </a:fontRef>
        </p:style>
      </p:cxnSp>
      <p:sp>
        <p:nvSpPr>
          <p:cNvPr id="3" name="TextBox 2">
            <a:extLst>
              <a:ext uri="{FF2B5EF4-FFF2-40B4-BE49-F238E27FC236}">
                <a16:creationId xmlns:a16="http://schemas.microsoft.com/office/drawing/2014/main" id="{7E7629FC-4CC3-475B-BCCC-6E8D0BA101D8}"/>
              </a:ext>
            </a:extLst>
          </p:cNvPr>
          <p:cNvSpPr txBox="1"/>
          <p:nvPr/>
        </p:nvSpPr>
        <p:spPr>
          <a:xfrm>
            <a:off x="455724" y="5588270"/>
            <a:ext cx="11702371" cy="830997"/>
          </a:xfrm>
          <a:prstGeom prst="rect">
            <a:avLst/>
          </a:prstGeom>
          <a:noFill/>
        </p:spPr>
        <p:txBody>
          <a:bodyPr wrap="none" rtlCol="0">
            <a:spAutoFit/>
          </a:bodyPr>
          <a:lstStyle/>
          <a:p>
            <a:r>
              <a:rPr lang="en-US" sz="2400" dirty="0"/>
              <a:t>Fight infection, clear debris and induce the proliferation phase         &lt;-&gt;             </a:t>
            </a:r>
            <a:r>
              <a:rPr lang="en-US" sz="2400" dirty="0">
                <a:solidFill>
                  <a:srgbClr val="FF0000"/>
                </a:solidFill>
              </a:rPr>
              <a:t>Tissue damage</a:t>
            </a:r>
            <a:endParaRPr lang="nl-NL" sz="2400" dirty="0">
              <a:solidFill>
                <a:srgbClr val="FF0000"/>
              </a:solidFill>
            </a:endParaRPr>
          </a:p>
          <a:p>
            <a:endParaRPr lang="nl-NL" sz="2400" dirty="0"/>
          </a:p>
        </p:txBody>
      </p:sp>
    </p:spTree>
    <p:extLst>
      <p:ext uri="{BB962C8B-B14F-4D97-AF65-F5344CB8AC3E}">
        <p14:creationId xmlns:p14="http://schemas.microsoft.com/office/powerpoint/2010/main" val="29130625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stomShape 1">
            <a:extLst>
              <a:ext uri="{FF2B5EF4-FFF2-40B4-BE49-F238E27FC236}">
                <a16:creationId xmlns:a16="http://schemas.microsoft.com/office/drawing/2014/main" id="{77FDEAD3-25AF-4329-8BE4-6723082DB9B9}"/>
              </a:ext>
            </a:extLst>
          </p:cNvPr>
          <p:cNvSpPr/>
          <p:nvPr/>
        </p:nvSpPr>
        <p:spPr>
          <a:xfrm>
            <a:off x="457200" y="731520"/>
            <a:ext cx="11063880" cy="3748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dirty="0">
                <a:latin typeface="Arial"/>
              </a:rPr>
              <a:t>Questions for Both</a:t>
            </a:r>
            <a:endParaRPr lang="en-US" sz="1800" b="0" strike="noStrike" spc="-1" dirty="0">
              <a:latin typeface="Arial"/>
            </a:endParaRPr>
          </a:p>
          <a:p>
            <a:pPr>
              <a:lnSpc>
                <a:spcPct val="100000"/>
              </a:lnSpc>
            </a:pPr>
            <a:r>
              <a:rPr lang="en-US" sz="1800" b="0" strike="noStrike" spc="-1" dirty="0">
                <a:latin typeface="Arial"/>
              </a:rPr>
              <a:t>“AP plays a key role in the maintenance and restoration of physiological barriers” …</a:t>
            </a:r>
          </a:p>
          <a:p>
            <a:pPr>
              <a:lnSpc>
                <a:spcPct val="100000"/>
              </a:lnSpc>
            </a:pPr>
            <a:r>
              <a:rPr lang="en-US" sz="1800" b="0" strike="noStrike" spc="-1" dirty="0">
                <a:latin typeface="Arial"/>
              </a:rPr>
              <a:t>What kind of interests or priorities do you have, in terms of improving the burn healing process or understanding the interaction between the immune system and healing? (exploratory or focused? What kind of work would be most extendable and impactful in your opinion? What function would you like this research to fulfill?)</a:t>
            </a:r>
          </a:p>
        </p:txBody>
      </p:sp>
    </p:spTree>
    <p:extLst>
      <p:ext uri="{BB962C8B-B14F-4D97-AF65-F5344CB8AC3E}">
        <p14:creationId xmlns:p14="http://schemas.microsoft.com/office/powerpoint/2010/main" val="1806743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00309-D92E-48A9-B920-F613F921CF49}"/>
              </a:ext>
            </a:extLst>
          </p:cNvPr>
          <p:cNvSpPr>
            <a:spLocks noGrp="1"/>
          </p:cNvSpPr>
          <p:nvPr>
            <p:ph type="title" idx="4294967295"/>
          </p:nvPr>
        </p:nvSpPr>
        <p:spPr>
          <a:xfrm>
            <a:off x="922457" y="-182787"/>
            <a:ext cx="10058400" cy="1449387"/>
          </a:xfrm>
        </p:spPr>
        <p:txBody>
          <a:bodyPr/>
          <a:lstStyle/>
          <a:p>
            <a:r>
              <a:rPr lang="en-US" b="1" dirty="0"/>
              <a:t>Variable burn wounds</a:t>
            </a:r>
            <a:endParaRPr lang="nl-NL" b="1" dirty="0"/>
          </a:p>
        </p:txBody>
      </p:sp>
      <p:cxnSp>
        <p:nvCxnSpPr>
          <p:cNvPr id="5" name="Straight Connector 4">
            <a:extLst>
              <a:ext uri="{FF2B5EF4-FFF2-40B4-BE49-F238E27FC236}">
                <a16:creationId xmlns:a16="http://schemas.microsoft.com/office/drawing/2014/main" id="{54332340-239A-4F2B-8CE0-F4A5E74CBD9D}"/>
              </a:ext>
            </a:extLst>
          </p:cNvPr>
          <p:cNvCxnSpPr>
            <a:cxnSpLocks/>
          </p:cNvCxnSpPr>
          <p:nvPr/>
        </p:nvCxnSpPr>
        <p:spPr>
          <a:xfrm>
            <a:off x="922457" y="1266600"/>
            <a:ext cx="5173543" cy="0"/>
          </a:xfrm>
          <a:prstGeom prst="line">
            <a:avLst/>
          </a:prstGeom>
        </p:spPr>
        <p:style>
          <a:lnRef idx="3">
            <a:schemeClr val="accent2"/>
          </a:lnRef>
          <a:fillRef idx="0">
            <a:schemeClr val="accent2"/>
          </a:fillRef>
          <a:effectRef idx="2">
            <a:schemeClr val="accent2"/>
          </a:effectRef>
          <a:fontRef idx="minor">
            <a:schemeClr val="tx1"/>
          </a:fontRef>
        </p:style>
      </p:cxnSp>
      <p:pic>
        <p:nvPicPr>
          <p:cNvPr id="6" name="Picture 5">
            <a:extLst>
              <a:ext uri="{FF2B5EF4-FFF2-40B4-BE49-F238E27FC236}">
                <a16:creationId xmlns:a16="http://schemas.microsoft.com/office/drawing/2014/main" id="{36F5578B-7F92-480E-9E66-D998FD6BDB75}"/>
              </a:ext>
            </a:extLst>
          </p:cNvPr>
          <p:cNvPicPr/>
          <p:nvPr/>
        </p:nvPicPr>
        <p:blipFill>
          <a:blip r:embed="rId3"/>
          <a:stretch/>
        </p:blipFill>
        <p:spPr>
          <a:xfrm>
            <a:off x="155321" y="1469037"/>
            <a:ext cx="10772508" cy="4497048"/>
          </a:xfrm>
          <a:prstGeom prst="rect">
            <a:avLst/>
          </a:prstGeom>
          <a:ln>
            <a:noFill/>
          </a:ln>
        </p:spPr>
      </p:pic>
      <p:sp>
        <p:nvSpPr>
          <p:cNvPr id="8" name="Rectangle 7">
            <a:extLst>
              <a:ext uri="{FF2B5EF4-FFF2-40B4-BE49-F238E27FC236}">
                <a16:creationId xmlns:a16="http://schemas.microsoft.com/office/drawing/2014/main" id="{681D7580-788E-45A2-80AD-BB4EC6330DE5}"/>
              </a:ext>
            </a:extLst>
          </p:cNvPr>
          <p:cNvSpPr/>
          <p:nvPr/>
        </p:nvSpPr>
        <p:spPr>
          <a:xfrm>
            <a:off x="125340" y="4357849"/>
            <a:ext cx="10772508" cy="644450"/>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nl-NL"/>
          </a:p>
        </p:txBody>
      </p:sp>
      <p:sp>
        <p:nvSpPr>
          <p:cNvPr id="3" name="Rectangle 2"/>
          <p:cNvSpPr/>
          <p:nvPr/>
        </p:nvSpPr>
        <p:spPr>
          <a:xfrm>
            <a:off x="155321" y="5034663"/>
            <a:ext cx="10772508" cy="6915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10897847" y="4402135"/>
            <a:ext cx="1294151" cy="1200329"/>
          </a:xfrm>
          <a:prstGeom prst="rect">
            <a:avLst/>
          </a:prstGeom>
          <a:noFill/>
        </p:spPr>
        <p:txBody>
          <a:bodyPr wrap="square" rtlCol="0">
            <a:spAutoFit/>
          </a:bodyPr>
          <a:lstStyle/>
          <a:p>
            <a:r>
              <a:rPr lang="nl-NL" dirty="0">
                <a:solidFill>
                  <a:srgbClr val="FF0000"/>
                </a:solidFill>
              </a:rPr>
              <a:t>Non-</a:t>
            </a:r>
            <a:r>
              <a:rPr lang="nl-NL" dirty="0" err="1">
                <a:solidFill>
                  <a:srgbClr val="FF0000"/>
                </a:solidFill>
              </a:rPr>
              <a:t>grafted</a:t>
            </a:r>
            <a:r>
              <a:rPr lang="nl-NL" dirty="0"/>
              <a:t> </a:t>
            </a:r>
          </a:p>
          <a:p>
            <a:endParaRPr lang="nl-NL" dirty="0">
              <a:solidFill>
                <a:srgbClr val="0070C0"/>
              </a:solidFill>
            </a:endParaRPr>
          </a:p>
          <a:p>
            <a:r>
              <a:rPr lang="nl-NL" dirty="0" err="1">
                <a:solidFill>
                  <a:srgbClr val="0070C0"/>
                </a:solidFill>
              </a:rPr>
              <a:t>Grafted</a:t>
            </a:r>
            <a:endParaRPr lang="en-US" dirty="0">
              <a:solidFill>
                <a:srgbClr val="0070C0"/>
              </a:solidFill>
            </a:endParaRPr>
          </a:p>
        </p:txBody>
      </p:sp>
    </p:spTree>
    <p:extLst>
      <p:ext uri="{BB962C8B-B14F-4D97-AF65-F5344CB8AC3E}">
        <p14:creationId xmlns:p14="http://schemas.microsoft.com/office/powerpoint/2010/main" val="3113950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stomShape 5">
            <a:extLst>
              <a:ext uri="{FF2B5EF4-FFF2-40B4-BE49-F238E27FC236}">
                <a16:creationId xmlns:a16="http://schemas.microsoft.com/office/drawing/2014/main" id="{23B257BD-9A03-4C28-814B-7CAE80256769}"/>
              </a:ext>
            </a:extLst>
          </p:cNvPr>
          <p:cNvSpPr/>
          <p:nvPr/>
        </p:nvSpPr>
        <p:spPr>
          <a:xfrm>
            <a:off x="1534613" y="3997438"/>
            <a:ext cx="9851843" cy="2321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342900" indent="-342900">
              <a:buClr>
                <a:schemeClr val="accent2"/>
              </a:buClr>
              <a:buFont typeface="Arial" panose="020B0604020202020204" pitchFamily="34" charset="0"/>
              <a:buChar char="•"/>
            </a:pPr>
            <a:r>
              <a:rPr lang="nl-NL" sz="2400" dirty="0"/>
              <a:t>Main difference with cuteanous wounds is the </a:t>
            </a:r>
            <a:r>
              <a:rPr lang="en-US" sz="2400" dirty="0"/>
              <a:t>the loss of the skin appendages and re-epithelialization, which can only occur from the edges </a:t>
            </a:r>
            <a:r>
              <a:rPr lang="nl-NL" sz="2400" dirty="0"/>
              <a:t>of the wound</a:t>
            </a:r>
          </a:p>
          <a:p>
            <a:pPr marL="342900" indent="-342900">
              <a:buClr>
                <a:schemeClr val="accent2"/>
              </a:buClr>
              <a:buFont typeface="Arial" panose="020B0604020202020204" pitchFamily="34" charset="0"/>
              <a:buChar char="•"/>
            </a:pPr>
            <a:r>
              <a:rPr lang="en-US" sz="2400" spc="-1" dirty="0">
                <a:solidFill>
                  <a:srgbClr val="000000"/>
                </a:solidFill>
                <a:ea typeface="Calibri"/>
              </a:rPr>
              <a:t>Hair follicles and sweat glands are completely destroyed and therefore can’t </a:t>
            </a:r>
            <a:r>
              <a:rPr lang="en-US" sz="2400" dirty="0"/>
              <a:t>serve as sources of epithelial regrowth </a:t>
            </a:r>
          </a:p>
          <a:p>
            <a:pPr marL="342900" indent="-342900">
              <a:buClr>
                <a:schemeClr val="accent2"/>
              </a:buClr>
              <a:buFont typeface="Arial" panose="020B0604020202020204" pitchFamily="34" charset="0"/>
              <a:buChar char="•"/>
            </a:pPr>
            <a:r>
              <a:rPr lang="en-US" sz="2400" b="0" strike="noStrike" spc="-1" dirty="0">
                <a:solidFill>
                  <a:srgbClr val="000000"/>
                </a:solidFill>
                <a:latin typeface="Calibri"/>
              </a:rPr>
              <a:t>Results in scarring</a:t>
            </a:r>
            <a:endParaRPr lang="en-US" sz="2400" b="0" strike="noStrike" spc="-1" dirty="0">
              <a:latin typeface="Arial"/>
            </a:endParaRPr>
          </a:p>
        </p:txBody>
      </p:sp>
      <p:pic>
        <p:nvPicPr>
          <p:cNvPr id="7" name="Picture 6">
            <a:extLst>
              <a:ext uri="{FF2B5EF4-FFF2-40B4-BE49-F238E27FC236}">
                <a16:creationId xmlns:a16="http://schemas.microsoft.com/office/drawing/2014/main" id="{522A2DF9-5F9F-43DD-BE94-82B390EC17BB}"/>
              </a:ext>
            </a:extLst>
          </p:cNvPr>
          <p:cNvPicPr>
            <a:picLocks noChangeAspect="1"/>
          </p:cNvPicPr>
          <p:nvPr/>
        </p:nvPicPr>
        <p:blipFill rotWithShape="1">
          <a:blip r:embed="rId3"/>
          <a:srcRect b="16232"/>
          <a:stretch/>
        </p:blipFill>
        <p:spPr>
          <a:xfrm>
            <a:off x="1449434" y="0"/>
            <a:ext cx="9534525" cy="3997438"/>
          </a:xfrm>
          <a:prstGeom prst="rect">
            <a:avLst/>
          </a:prstGeom>
        </p:spPr>
      </p:pic>
    </p:spTree>
    <p:extLst>
      <p:ext uri="{BB962C8B-B14F-4D97-AF65-F5344CB8AC3E}">
        <p14:creationId xmlns:p14="http://schemas.microsoft.com/office/powerpoint/2010/main" val="468361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28A6D71-35D8-4B87-966C-6BA83E9CEB40}"/>
              </a:ext>
            </a:extLst>
          </p:cNvPr>
          <p:cNvSpPr txBox="1"/>
          <p:nvPr/>
        </p:nvSpPr>
        <p:spPr>
          <a:xfrm>
            <a:off x="4761782" y="533400"/>
            <a:ext cx="7228936" cy="5755422"/>
          </a:xfrm>
          <a:prstGeom prst="rect">
            <a:avLst/>
          </a:prstGeom>
          <a:noFill/>
        </p:spPr>
        <p:txBody>
          <a:bodyPr wrap="square" rtlCol="0">
            <a:spAutoFit/>
          </a:bodyPr>
          <a:lstStyle/>
          <a:p>
            <a:r>
              <a:rPr lang="en-US" sz="4000" b="1" spc="-50" dirty="0">
                <a:solidFill>
                  <a:schemeClr val="tx1">
                    <a:lumMod val="75000"/>
                    <a:lumOff val="25000"/>
                  </a:schemeClr>
                </a:solidFill>
                <a:latin typeface="+mj-lt"/>
                <a:ea typeface="+mj-ea"/>
                <a:cs typeface="+mj-cs"/>
              </a:rPr>
              <a:t>Effect of Immune system alterations</a:t>
            </a:r>
          </a:p>
          <a:p>
            <a:endParaRPr lang="en-US" sz="4000" b="1" spc="-50" dirty="0">
              <a:solidFill>
                <a:schemeClr val="tx1">
                  <a:lumMod val="75000"/>
                  <a:lumOff val="25000"/>
                </a:schemeClr>
              </a:solidFill>
              <a:latin typeface="+mj-lt"/>
              <a:ea typeface="+mj-ea"/>
              <a:cs typeface="+mj-cs"/>
            </a:endParaRPr>
          </a:p>
          <a:p>
            <a:r>
              <a:rPr lang="en-US" sz="2400" dirty="0"/>
              <a:t>Application of a synthetic TGF-β antagonist accelerates re-epithelialization in pig burn wounds</a:t>
            </a:r>
          </a:p>
          <a:p>
            <a:pPr>
              <a:buClr>
                <a:schemeClr val="accent2"/>
              </a:buClr>
            </a:pPr>
            <a:r>
              <a:rPr lang="en-US" sz="2400" dirty="0"/>
              <a:t>(100% antagonist-treated wounds vs. </a:t>
            </a:r>
          </a:p>
          <a:p>
            <a:pPr>
              <a:buClr>
                <a:schemeClr val="accent2"/>
              </a:buClr>
            </a:pPr>
            <a:r>
              <a:rPr lang="en-US" sz="2400" dirty="0"/>
              <a:t>	70% re-epithelialization in control wounds) </a:t>
            </a:r>
          </a:p>
          <a:p>
            <a:pPr>
              <a:buClr>
                <a:schemeClr val="accent2"/>
              </a:buClr>
            </a:pPr>
            <a:endParaRPr lang="en-US" sz="2400" dirty="0"/>
          </a:p>
          <a:p>
            <a:pPr>
              <a:buClr>
                <a:schemeClr val="accent2"/>
              </a:buClr>
            </a:pPr>
            <a:r>
              <a:rPr lang="en-US" sz="2400" dirty="0"/>
              <a:t>Reduces wound contraction and scarring in standard pig skin burn</a:t>
            </a:r>
          </a:p>
          <a:p>
            <a:pPr>
              <a:buClr>
                <a:schemeClr val="accent2"/>
              </a:buClr>
            </a:pPr>
            <a:endParaRPr lang="en-US" sz="2400" dirty="0"/>
          </a:p>
          <a:p>
            <a:pPr>
              <a:buClr>
                <a:schemeClr val="accent2"/>
              </a:buClr>
            </a:pPr>
            <a:endParaRPr lang="en-US" sz="2400" dirty="0"/>
          </a:p>
          <a:p>
            <a:pPr>
              <a:buClr>
                <a:schemeClr val="accent2"/>
              </a:buClr>
            </a:pPr>
            <a:r>
              <a:rPr lang="en-US" sz="2400" dirty="0"/>
              <a:t>Clinical trials are </a:t>
            </a:r>
            <a:r>
              <a:rPr lang="en-US" sz="2400" b="1" dirty="0"/>
              <a:t>expensive</a:t>
            </a:r>
          </a:p>
          <a:p>
            <a:pPr>
              <a:buClr>
                <a:schemeClr val="accent2"/>
              </a:buClr>
            </a:pPr>
            <a:endParaRPr lang="en-US" sz="2400" b="1" dirty="0"/>
          </a:p>
          <a:p>
            <a:pPr>
              <a:buClr>
                <a:schemeClr val="accent2"/>
              </a:buClr>
            </a:pPr>
            <a:r>
              <a:rPr lang="en-US" sz="2400" dirty="0"/>
              <a:t>Computational modelling can serve as cheap alternative</a:t>
            </a:r>
            <a:endParaRPr lang="nl-NL" sz="2400" dirty="0"/>
          </a:p>
        </p:txBody>
      </p:sp>
      <p:pic>
        <p:nvPicPr>
          <p:cNvPr id="4" name="Picture 3">
            <a:extLst>
              <a:ext uri="{FF2B5EF4-FFF2-40B4-BE49-F238E27FC236}">
                <a16:creationId xmlns:a16="http://schemas.microsoft.com/office/drawing/2014/main" id="{281EA9CE-5D49-42A9-916B-0D1F5318426E}"/>
              </a:ext>
            </a:extLst>
          </p:cNvPr>
          <p:cNvPicPr>
            <a:picLocks noChangeAspect="1"/>
          </p:cNvPicPr>
          <p:nvPr/>
        </p:nvPicPr>
        <p:blipFill>
          <a:blip r:embed="rId3"/>
          <a:stretch>
            <a:fillRect/>
          </a:stretch>
        </p:blipFill>
        <p:spPr>
          <a:xfrm>
            <a:off x="935696" y="533400"/>
            <a:ext cx="3419475" cy="5791200"/>
          </a:xfrm>
          <a:prstGeom prst="rect">
            <a:avLst/>
          </a:prstGeom>
        </p:spPr>
      </p:pic>
      <p:cxnSp>
        <p:nvCxnSpPr>
          <p:cNvPr id="6" name="Straight Connector 5">
            <a:extLst>
              <a:ext uri="{FF2B5EF4-FFF2-40B4-BE49-F238E27FC236}">
                <a16:creationId xmlns:a16="http://schemas.microsoft.com/office/drawing/2014/main" id="{E8435D97-8E65-4827-B9D7-892D72F859E8}"/>
              </a:ext>
            </a:extLst>
          </p:cNvPr>
          <p:cNvCxnSpPr>
            <a:cxnSpLocks/>
          </p:cNvCxnSpPr>
          <p:nvPr/>
        </p:nvCxnSpPr>
        <p:spPr>
          <a:xfrm>
            <a:off x="4899805" y="1214842"/>
            <a:ext cx="695289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5" name="Straight Arrow Connector 4">
            <a:extLst>
              <a:ext uri="{FF2B5EF4-FFF2-40B4-BE49-F238E27FC236}">
                <a16:creationId xmlns:a16="http://schemas.microsoft.com/office/drawing/2014/main" id="{C03DF526-25A9-49BC-A615-C81726D1330C}"/>
              </a:ext>
            </a:extLst>
          </p:cNvPr>
          <p:cNvCxnSpPr/>
          <p:nvPr/>
        </p:nvCxnSpPr>
        <p:spPr>
          <a:xfrm>
            <a:off x="9035140" y="5279573"/>
            <a:ext cx="0" cy="4027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6310E7C-C1A2-4FF2-BE98-C4ED8D92ACCF}"/>
              </a:ext>
            </a:extLst>
          </p:cNvPr>
          <p:cNvCxnSpPr>
            <a:cxnSpLocks/>
          </p:cNvCxnSpPr>
          <p:nvPr/>
        </p:nvCxnSpPr>
        <p:spPr>
          <a:xfrm>
            <a:off x="8458200" y="5279573"/>
            <a:ext cx="587827"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04717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7EE3F45-BF96-4825-A630-23BF69194CC5}"/>
              </a:ext>
            </a:extLst>
          </p:cNvPr>
          <p:cNvSpPr txBox="1"/>
          <p:nvPr/>
        </p:nvSpPr>
        <p:spPr>
          <a:xfrm>
            <a:off x="604434" y="2882798"/>
            <a:ext cx="11267268" cy="3477875"/>
          </a:xfrm>
          <a:prstGeom prst="rect">
            <a:avLst/>
          </a:prstGeom>
          <a:noFill/>
        </p:spPr>
        <p:txBody>
          <a:bodyPr wrap="square" rtlCol="0">
            <a:spAutoFit/>
          </a:bodyPr>
          <a:lstStyle/>
          <a:p>
            <a:pPr algn="ctr"/>
            <a:r>
              <a:rPr lang="nl-NL" sz="4400" dirty="0"/>
              <a:t>Create a validated computational model of one or more stages of burn wound healing, that is linked to the HIIS model (co-evolution governed by exposure to blood supply). </a:t>
            </a:r>
          </a:p>
          <a:p>
            <a:pPr algn="ctr"/>
            <a:endParaRPr lang="nl-NL" sz="4400" dirty="0"/>
          </a:p>
        </p:txBody>
      </p:sp>
      <p:pic>
        <p:nvPicPr>
          <p:cNvPr id="7" name="Picture 6">
            <a:extLst>
              <a:ext uri="{FF2B5EF4-FFF2-40B4-BE49-F238E27FC236}">
                <a16:creationId xmlns:a16="http://schemas.microsoft.com/office/drawing/2014/main" id="{1516C830-9652-4FC3-BA18-42F16DACC16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71584" y="440040"/>
            <a:ext cx="1848832" cy="1848832"/>
          </a:xfrm>
          <a:prstGeom prst="rect">
            <a:avLst/>
          </a:prstGeom>
        </p:spPr>
      </p:pic>
      <p:cxnSp>
        <p:nvCxnSpPr>
          <p:cNvPr id="8" name="Straight Connector 7">
            <a:extLst>
              <a:ext uri="{FF2B5EF4-FFF2-40B4-BE49-F238E27FC236}">
                <a16:creationId xmlns:a16="http://schemas.microsoft.com/office/drawing/2014/main" id="{60E22CC6-EA77-48A4-AE62-A91870184C91}"/>
              </a:ext>
            </a:extLst>
          </p:cNvPr>
          <p:cNvCxnSpPr>
            <a:cxnSpLocks/>
          </p:cNvCxnSpPr>
          <p:nvPr/>
        </p:nvCxnSpPr>
        <p:spPr>
          <a:xfrm>
            <a:off x="5171584" y="2506456"/>
            <a:ext cx="1647353"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513375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055396" y="5227"/>
            <a:ext cx="10058400" cy="1449387"/>
          </a:xfrm>
        </p:spPr>
        <p:txBody>
          <a:bodyPr/>
          <a:lstStyle/>
          <a:p>
            <a:r>
              <a:rPr lang="nl-NL" b="1" dirty="0"/>
              <a:t>Previously built models</a:t>
            </a:r>
          </a:p>
        </p:txBody>
      </p:sp>
      <p:sp>
        <p:nvSpPr>
          <p:cNvPr id="3" name="Content Placeholder 2">
            <a:extLst>
              <a:ext uri="{FF2B5EF4-FFF2-40B4-BE49-F238E27FC236}">
                <a16:creationId xmlns:a16="http://schemas.microsoft.com/office/drawing/2014/main" id="{99BB7B7F-DCA0-4E51-A527-EDB1C886B943}"/>
              </a:ext>
            </a:extLst>
          </p:cNvPr>
          <p:cNvSpPr>
            <a:spLocks noGrp="1"/>
          </p:cNvSpPr>
          <p:nvPr>
            <p:ph idx="4294967295"/>
          </p:nvPr>
        </p:nvSpPr>
        <p:spPr>
          <a:xfrm>
            <a:off x="1809458" y="4243704"/>
            <a:ext cx="9304338" cy="2562225"/>
          </a:xfrm>
        </p:spPr>
        <p:txBody>
          <a:bodyPr>
            <a:normAutofit/>
          </a:bodyPr>
          <a:lstStyle/>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nl-NL" dirty="0"/>
          </a:p>
          <a:p>
            <a:pPr>
              <a:buFont typeface="Arial" panose="020B0604020202020204" pitchFamily="34" charset="0"/>
              <a:buChar char="•"/>
            </a:pPr>
            <a:endParaRPr lang="nl-NL" dirty="0"/>
          </a:p>
        </p:txBody>
      </p:sp>
      <p:pic>
        <p:nvPicPr>
          <p:cNvPr id="6" name="Picture 5">
            <a:extLst>
              <a:ext uri="{FF2B5EF4-FFF2-40B4-BE49-F238E27FC236}">
                <a16:creationId xmlns:a16="http://schemas.microsoft.com/office/drawing/2014/main" id="{B649655D-0D13-4A36-AE32-688914EC4D4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5203" y="4321542"/>
            <a:ext cx="1077186" cy="1077186"/>
          </a:xfrm>
          <a:prstGeom prst="rect">
            <a:avLst/>
          </a:prstGeom>
        </p:spPr>
      </p:pic>
      <p:sp>
        <p:nvSpPr>
          <p:cNvPr id="7" name="TextBox 6">
            <a:extLst>
              <a:ext uri="{FF2B5EF4-FFF2-40B4-BE49-F238E27FC236}">
                <a16:creationId xmlns:a16="http://schemas.microsoft.com/office/drawing/2014/main" id="{ABAE27EF-2C3E-4F02-9930-2391AD343157}"/>
              </a:ext>
            </a:extLst>
          </p:cNvPr>
          <p:cNvSpPr txBox="1"/>
          <p:nvPr/>
        </p:nvSpPr>
        <p:spPr>
          <a:xfrm>
            <a:off x="2224125" y="2218226"/>
            <a:ext cx="5262979" cy="707886"/>
          </a:xfrm>
          <a:prstGeom prst="rect">
            <a:avLst/>
          </a:prstGeom>
          <a:noFill/>
        </p:spPr>
        <p:txBody>
          <a:bodyPr wrap="none" rtlCol="0">
            <a:spAutoFit/>
          </a:bodyPr>
          <a:lstStyle/>
          <a:p>
            <a:r>
              <a:rPr lang="en-US" sz="2000" dirty="0"/>
              <a:t>Dynamic computational frameworks simulating </a:t>
            </a:r>
          </a:p>
          <a:p>
            <a:r>
              <a:rPr lang="en-US" sz="2000" b="1" dirty="0"/>
              <a:t>separate </a:t>
            </a:r>
            <a:r>
              <a:rPr lang="en-US" sz="2000" dirty="0"/>
              <a:t>burn/cutaneous wound healing </a:t>
            </a:r>
            <a:r>
              <a:rPr lang="en-US" sz="2000" b="1" dirty="0"/>
              <a:t>stages:</a:t>
            </a:r>
            <a:endParaRPr lang="nl-NL" sz="2000" dirty="0"/>
          </a:p>
        </p:txBody>
      </p:sp>
      <p:pic>
        <p:nvPicPr>
          <p:cNvPr id="11" name="Picture 10">
            <a:extLst>
              <a:ext uri="{FF2B5EF4-FFF2-40B4-BE49-F238E27FC236}">
                <a16:creationId xmlns:a16="http://schemas.microsoft.com/office/drawing/2014/main" id="{E860AFE9-02D6-411B-8F53-9B7450AAC7D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9609" y="1966887"/>
            <a:ext cx="1294817" cy="1294817"/>
          </a:xfrm>
          <a:prstGeom prst="rect">
            <a:avLst/>
          </a:prstGeom>
        </p:spPr>
      </p:pic>
      <p:sp>
        <p:nvSpPr>
          <p:cNvPr id="12" name="TextBox 11">
            <a:extLst>
              <a:ext uri="{FF2B5EF4-FFF2-40B4-BE49-F238E27FC236}">
                <a16:creationId xmlns:a16="http://schemas.microsoft.com/office/drawing/2014/main" id="{1706E686-3FAC-4375-9F3C-3259F4BE8910}"/>
              </a:ext>
            </a:extLst>
          </p:cNvPr>
          <p:cNvSpPr txBox="1"/>
          <p:nvPr/>
        </p:nvSpPr>
        <p:spPr>
          <a:xfrm>
            <a:off x="4287169" y="4517145"/>
            <a:ext cx="6826627" cy="1015663"/>
          </a:xfrm>
          <a:prstGeom prst="rect">
            <a:avLst/>
          </a:prstGeom>
          <a:noFill/>
        </p:spPr>
        <p:txBody>
          <a:bodyPr wrap="square" rtlCol="0">
            <a:spAutoFit/>
          </a:bodyPr>
          <a:lstStyle/>
          <a:p>
            <a:r>
              <a:rPr lang="en-US" sz="2000" dirty="0"/>
              <a:t>Dynamic computational Alkaline Phosphatase (AP) related </a:t>
            </a:r>
            <a:r>
              <a:rPr lang="en-US" sz="2000" b="1" dirty="0"/>
              <a:t>innate immune system </a:t>
            </a:r>
            <a:r>
              <a:rPr lang="en-US" sz="2000" dirty="0"/>
              <a:t>model.  </a:t>
            </a:r>
          </a:p>
          <a:p>
            <a:endParaRPr lang="nl-NL" sz="2000"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055396" y="1454614"/>
            <a:ext cx="558546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9" name="Straight Connector 8">
            <a:extLst>
              <a:ext uri="{FF2B5EF4-FFF2-40B4-BE49-F238E27FC236}">
                <a16:creationId xmlns:a16="http://schemas.microsoft.com/office/drawing/2014/main" id="{E300C629-60FE-4BC5-A445-C68D3F91A67A}"/>
              </a:ext>
            </a:extLst>
          </p:cNvPr>
          <p:cNvCxnSpPr>
            <a:cxnSpLocks/>
          </p:cNvCxnSpPr>
          <p:nvPr/>
        </p:nvCxnSpPr>
        <p:spPr>
          <a:xfrm>
            <a:off x="675368" y="3429000"/>
            <a:ext cx="1183298"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Straight Connector 9">
            <a:extLst>
              <a:ext uri="{FF2B5EF4-FFF2-40B4-BE49-F238E27FC236}">
                <a16:creationId xmlns:a16="http://schemas.microsoft.com/office/drawing/2014/main" id="{938E937D-1E5B-49EE-9EE4-E80DCE2C065E}"/>
              </a:ext>
            </a:extLst>
          </p:cNvPr>
          <p:cNvCxnSpPr>
            <a:cxnSpLocks/>
          </p:cNvCxnSpPr>
          <p:nvPr/>
        </p:nvCxnSpPr>
        <p:spPr>
          <a:xfrm>
            <a:off x="10575203" y="5537639"/>
            <a:ext cx="1183298" cy="0"/>
          </a:xfrm>
          <a:prstGeom prst="line">
            <a:avLst/>
          </a:prstGeom>
        </p:spPr>
        <p:style>
          <a:lnRef idx="3">
            <a:schemeClr val="accent2"/>
          </a:lnRef>
          <a:fillRef idx="0">
            <a:schemeClr val="accent2"/>
          </a:fillRef>
          <a:effectRef idx="2">
            <a:schemeClr val="accent2"/>
          </a:effectRef>
          <a:fontRef idx="minor">
            <a:schemeClr val="tx1"/>
          </a:fontRef>
        </p:style>
      </p:cxnSp>
      <p:sp>
        <p:nvSpPr>
          <p:cNvPr id="4" name="TextBox 3">
            <a:extLst>
              <a:ext uri="{FF2B5EF4-FFF2-40B4-BE49-F238E27FC236}">
                <a16:creationId xmlns:a16="http://schemas.microsoft.com/office/drawing/2014/main" id="{B98654FE-6660-490B-BADE-641FD4A8CE51}"/>
              </a:ext>
            </a:extLst>
          </p:cNvPr>
          <p:cNvSpPr txBox="1"/>
          <p:nvPr/>
        </p:nvSpPr>
        <p:spPr>
          <a:xfrm>
            <a:off x="7388679" y="2515192"/>
            <a:ext cx="3468211" cy="1292662"/>
          </a:xfrm>
          <a:prstGeom prst="rect">
            <a:avLst/>
          </a:prstGeom>
          <a:noFill/>
        </p:spPr>
        <p:txBody>
          <a:bodyPr wrap="square" rtlCol="0">
            <a:spAutoFit/>
          </a:bodyPr>
          <a:lstStyle/>
          <a:p>
            <a:pPr marL="342900" indent="-342900">
              <a:buFont typeface="+mj-lt"/>
              <a:buAutoNum type="arabicPeriod"/>
            </a:pPr>
            <a:r>
              <a:rPr lang="en-US" sz="2000" b="1" dirty="0"/>
              <a:t>Inflammation</a:t>
            </a:r>
          </a:p>
          <a:p>
            <a:pPr marL="342900" indent="-342900">
              <a:buFont typeface="+mj-lt"/>
              <a:buAutoNum type="arabicPeriod"/>
            </a:pPr>
            <a:r>
              <a:rPr lang="en-US" sz="2000" b="1" dirty="0"/>
              <a:t>Contraction/Remodeling</a:t>
            </a:r>
          </a:p>
          <a:p>
            <a:pPr marL="342900" indent="-342900">
              <a:buFont typeface="+mj-lt"/>
              <a:buAutoNum type="arabicPeriod"/>
            </a:pPr>
            <a:r>
              <a:rPr lang="en-US" sz="2000" b="1" dirty="0"/>
              <a:t>Angiogenesis</a:t>
            </a:r>
          </a:p>
          <a:p>
            <a:endParaRPr lang="nl-NL" dirty="0"/>
          </a:p>
        </p:txBody>
      </p:sp>
    </p:spTree>
    <p:extLst>
      <p:ext uri="{BB962C8B-B14F-4D97-AF65-F5344CB8AC3E}">
        <p14:creationId xmlns:p14="http://schemas.microsoft.com/office/powerpoint/2010/main" val="3324328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id="{078C245C-6464-4CB7-82D0-9198132BBF32}"/>
              </a:ext>
            </a:extLst>
          </p:cNvPr>
          <p:cNvCxnSpPr/>
          <p:nvPr/>
        </p:nvCxnSpPr>
        <p:spPr>
          <a:xfrm>
            <a:off x="923925" y="3114675"/>
            <a:ext cx="996315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9" name="Straight Arrow Connector 8">
            <a:extLst>
              <a:ext uri="{FF2B5EF4-FFF2-40B4-BE49-F238E27FC236}">
                <a16:creationId xmlns:a16="http://schemas.microsoft.com/office/drawing/2014/main" id="{9D34E041-A700-4F5F-85D3-A3DC9ED52F8E}"/>
              </a:ext>
            </a:extLst>
          </p:cNvPr>
          <p:cNvCxnSpPr>
            <a:cxnSpLocks/>
          </p:cNvCxnSpPr>
          <p:nvPr/>
        </p:nvCxnSpPr>
        <p:spPr>
          <a:xfrm>
            <a:off x="4294014" y="3114674"/>
            <a:ext cx="0" cy="75247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2" name="Straight Arrow Connector 11">
            <a:extLst>
              <a:ext uri="{FF2B5EF4-FFF2-40B4-BE49-F238E27FC236}">
                <a16:creationId xmlns:a16="http://schemas.microsoft.com/office/drawing/2014/main" id="{822476B4-2D68-4778-B944-9FE16FEFC379}"/>
              </a:ext>
            </a:extLst>
          </p:cNvPr>
          <p:cNvCxnSpPr>
            <a:cxnSpLocks/>
          </p:cNvCxnSpPr>
          <p:nvPr/>
        </p:nvCxnSpPr>
        <p:spPr>
          <a:xfrm>
            <a:off x="8216265" y="3130550"/>
            <a:ext cx="0" cy="75247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3" name="Straight Arrow Connector 12">
            <a:extLst>
              <a:ext uri="{FF2B5EF4-FFF2-40B4-BE49-F238E27FC236}">
                <a16:creationId xmlns:a16="http://schemas.microsoft.com/office/drawing/2014/main" id="{7AD4AB80-75AD-48C9-AEA6-A27F46A9C26A}"/>
              </a:ext>
            </a:extLst>
          </p:cNvPr>
          <p:cNvCxnSpPr>
            <a:cxnSpLocks/>
          </p:cNvCxnSpPr>
          <p:nvPr/>
        </p:nvCxnSpPr>
        <p:spPr>
          <a:xfrm>
            <a:off x="1104900" y="3114674"/>
            <a:ext cx="0" cy="713701"/>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9" name="Straight Arrow Connector 18">
            <a:extLst>
              <a:ext uri="{FF2B5EF4-FFF2-40B4-BE49-F238E27FC236}">
                <a16:creationId xmlns:a16="http://schemas.microsoft.com/office/drawing/2014/main" id="{71F0BF00-3904-4C16-853A-2773C5888232}"/>
              </a:ext>
            </a:extLst>
          </p:cNvPr>
          <p:cNvCxnSpPr>
            <a:cxnSpLocks/>
          </p:cNvCxnSpPr>
          <p:nvPr/>
        </p:nvCxnSpPr>
        <p:spPr>
          <a:xfrm flipH="1">
            <a:off x="9772650" y="3130550"/>
            <a:ext cx="3175" cy="1212850"/>
          </a:xfrm>
          <a:prstGeom prst="straightConnector1">
            <a:avLst/>
          </a:prstGeom>
          <a:ln>
            <a:solidFill>
              <a:srgbClr val="00B050"/>
            </a:solidFill>
            <a:tailEnd type="triangle"/>
          </a:ln>
        </p:spPr>
        <p:style>
          <a:lnRef idx="3">
            <a:schemeClr val="accent1"/>
          </a:lnRef>
          <a:fillRef idx="0">
            <a:schemeClr val="accent1"/>
          </a:fillRef>
          <a:effectRef idx="2">
            <a:schemeClr val="accent1"/>
          </a:effectRef>
          <a:fontRef idx="minor">
            <a:schemeClr val="tx1"/>
          </a:fontRef>
        </p:style>
      </p:cxnSp>
      <p:sp>
        <p:nvSpPr>
          <p:cNvPr id="21" name="TextBox 20">
            <a:extLst>
              <a:ext uri="{FF2B5EF4-FFF2-40B4-BE49-F238E27FC236}">
                <a16:creationId xmlns:a16="http://schemas.microsoft.com/office/drawing/2014/main" id="{FCF468F0-E162-49C8-BA68-1041E0761208}"/>
              </a:ext>
            </a:extLst>
          </p:cNvPr>
          <p:cNvSpPr txBox="1"/>
          <p:nvPr/>
        </p:nvSpPr>
        <p:spPr>
          <a:xfrm>
            <a:off x="9153162" y="4441431"/>
            <a:ext cx="2695574" cy="1477328"/>
          </a:xfrm>
          <a:prstGeom prst="rect">
            <a:avLst/>
          </a:prstGeom>
          <a:noFill/>
        </p:spPr>
        <p:txBody>
          <a:bodyPr wrap="square" rtlCol="0">
            <a:spAutoFit/>
          </a:bodyPr>
          <a:lstStyle/>
          <a:p>
            <a:r>
              <a:rPr lang="en-US" b="1" i="1" dirty="0" err="1"/>
              <a:t>Sloot</a:t>
            </a:r>
            <a:r>
              <a:rPr lang="en-US" b="1" i="1" dirty="0"/>
              <a:t> et al. ~</a:t>
            </a:r>
            <a:endParaRPr lang="en-US" b="1" i="1" dirty="0">
              <a:solidFill>
                <a:srgbClr val="00B050"/>
              </a:solidFill>
            </a:endParaRPr>
          </a:p>
          <a:p>
            <a:r>
              <a:rPr lang="en-US" dirty="0">
                <a:solidFill>
                  <a:srgbClr val="00B050"/>
                </a:solidFill>
              </a:rPr>
              <a:t>Alkaline </a:t>
            </a:r>
            <a:r>
              <a:rPr lang="en-US" dirty="0" err="1">
                <a:solidFill>
                  <a:srgbClr val="00B050"/>
                </a:solidFill>
              </a:rPr>
              <a:t>Phospatase</a:t>
            </a:r>
            <a:r>
              <a:rPr lang="en-US" dirty="0">
                <a:solidFill>
                  <a:srgbClr val="00B050"/>
                </a:solidFill>
              </a:rPr>
              <a:t> </a:t>
            </a:r>
            <a:r>
              <a:rPr lang="en-US" dirty="0"/>
              <a:t>and it’s role in the Immune System</a:t>
            </a:r>
          </a:p>
          <a:p>
            <a:endParaRPr lang="nl-NL" dirty="0"/>
          </a:p>
        </p:txBody>
      </p:sp>
      <p:sp>
        <p:nvSpPr>
          <p:cNvPr id="24" name="TextBox 23">
            <a:extLst>
              <a:ext uri="{FF2B5EF4-FFF2-40B4-BE49-F238E27FC236}">
                <a16:creationId xmlns:a16="http://schemas.microsoft.com/office/drawing/2014/main" id="{2C8B8D25-8BF3-4BAF-B3D2-E880DDE347AD}"/>
              </a:ext>
            </a:extLst>
          </p:cNvPr>
          <p:cNvSpPr txBox="1"/>
          <p:nvPr/>
        </p:nvSpPr>
        <p:spPr>
          <a:xfrm>
            <a:off x="9772650" y="3136900"/>
            <a:ext cx="752474" cy="307777"/>
          </a:xfrm>
          <a:prstGeom prst="rect">
            <a:avLst/>
          </a:prstGeom>
          <a:noFill/>
        </p:spPr>
        <p:txBody>
          <a:bodyPr wrap="square" rtlCol="0">
            <a:spAutoFit/>
          </a:bodyPr>
          <a:lstStyle/>
          <a:p>
            <a:r>
              <a:rPr lang="en-US" sz="1400" b="1" i="1" dirty="0"/>
              <a:t>2018</a:t>
            </a:r>
          </a:p>
        </p:txBody>
      </p:sp>
      <p:sp>
        <p:nvSpPr>
          <p:cNvPr id="25" name="Rectangle 24">
            <a:extLst>
              <a:ext uri="{FF2B5EF4-FFF2-40B4-BE49-F238E27FC236}">
                <a16:creationId xmlns:a16="http://schemas.microsoft.com/office/drawing/2014/main" id="{F8A373A3-0A1B-4CB1-9692-85803FDC991E}"/>
              </a:ext>
            </a:extLst>
          </p:cNvPr>
          <p:cNvSpPr/>
          <p:nvPr/>
        </p:nvSpPr>
        <p:spPr>
          <a:xfrm>
            <a:off x="3216276" y="4005165"/>
            <a:ext cx="2689224" cy="1200329"/>
          </a:xfrm>
          <a:prstGeom prst="rect">
            <a:avLst/>
          </a:prstGeom>
          <a:ln>
            <a:solidFill>
              <a:schemeClr val="accent2"/>
            </a:solidFill>
          </a:ln>
        </p:spPr>
        <p:txBody>
          <a:bodyPr wrap="square">
            <a:spAutoFit/>
          </a:bodyPr>
          <a:lstStyle/>
          <a:p>
            <a:r>
              <a:rPr lang="en-US" b="1" i="1" dirty="0" err="1"/>
              <a:t>Ziraldo</a:t>
            </a:r>
            <a:r>
              <a:rPr lang="en-US" b="1" i="1" dirty="0"/>
              <a:t> et al. ~</a:t>
            </a:r>
          </a:p>
          <a:p>
            <a:r>
              <a:rPr lang="en-US" dirty="0"/>
              <a:t>Computational Modeling of Inflammation and Wound Healing </a:t>
            </a:r>
            <a:endParaRPr lang="nl-NL" dirty="0"/>
          </a:p>
        </p:txBody>
      </p:sp>
      <p:sp>
        <p:nvSpPr>
          <p:cNvPr id="26" name="TextBox 25">
            <a:extLst>
              <a:ext uri="{FF2B5EF4-FFF2-40B4-BE49-F238E27FC236}">
                <a16:creationId xmlns:a16="http://schemas.microsoft.com/office/drawing/2014/main" id="{0BF22220-7F47-4E51-85C5-65DDFF4A156D}"/>
              </a:ext>
            </a:extLst>
          </p:cNvPr>
          <p:cNvSpPr txBox="1"/>
          <p:nvPr/>
        </p:nvSpPr>
        <p:spPr>
          <a:xfrm>
            <a:off x="1119188" y="3143408"/>
            <a:ext cx="752474" cy="307777"/>
          </a:xfrm>
          <a:prstGeom prst="rect">
            <a:avLst/>
          </a:prstGeom>
          <a:noFill/>
        </p:spPr>
        <p:txBody>
          <a:bodyPr wrap="square" rtlCol="0">
            <a:spAutoFit/>
          </a:bodyPr>
          <a:lstStyle/>
          <a:p>
            <a:r>
              <a:rPr lang="en-US" sz="1400" b="1" i="1" dirty="0"/>
              <a:t>2007</a:t>
            </a:r>
          </a:p>
        </p:txBody>
      </p:sp>
      <p:sp>
        <p:nvSpPr>
          <p:cNvPr id="27" name="Rectangle 26">
            <a:extLst>
              <a:ext uri="{FF2B5EF4-FFF2-40B4-BE49-F238E27FC236}">
                <a16:creationId xmlns:a16="http://schemas.microsoft.com/office/drawing/2014/main" id="{BCE488F9-96B5-4748-A080-2F43FF8B1E5F}"/>
              </a:ext>
            </a:extLst>
          </p:cNvPr>
          <p:cNvSpPr/>
          <p:nvPr/>
        </p:nvSpPr>
        <p:spPr>
          <a:xfrm>
            <a:off x="8937871" y="550920"/>
            <a:ext cx="2910865" cy="923330"/>
          </a:xfrm>
          <a:prstGeom prst="rect">
            <a:avLst/>
          </a:prstGeom>
          <a:ln w="12700">
            <a:solidFill>
              <a:schemeClr val="accent2"/>
            </a:solidFill>
          </a:ln>
          <a:effectLst/>
        </p:spPr>
        <p:txBody>
          <a:bodyPr wrap="square">
            <a:spAutoFit/>
          </a:bodyPr>
          <a:lstStyle/>
          <a:p>
            <a:r>
              <a:rPr lang="en-US" b="1" i="1" dirty="0"/>
              <a:t>Boon et al. ~</a:t>
            </a:r>
          </a:p>
          <a:p>
            <a:r>
              <a:rPr lang="en-US" dirty="0"/>
              <a:t>A multi-agent cell-based model for wound contraction</a:t>
            </a:r>
            <a:endParaRPr lang="nl-NL" dirty="0"/>
          </a:p>
        </p:txBody>
      </p:sp>
      <p:sp>
        <p:nvSpPr>
          <p:cNvPr id="28" name="TextBox 27">
            <a:extLst>
              <a:ext uri="{FF2B5EF4-FFF2-40B4-BE49-F238E27FC236}">
                <a16:creationId xmlns:a16="http://schemas.microsoft.com/office/drawing/2014/main" id="{1A4E3BAE-3E6D-446A-8C38-FFE56C49FB8F}"/>
              </a:ext>
            </a:extLst>
          </p:cNvPr>
          <p:cNvSpPr txBox="1"/>
          <p:nvPr/>
        </p:nvSpPr>
        <p:spPr>
          <a:xfrm>
            <a:off x="7368827" y="2806897"/>
            <a:ext cx="752474" cy="307777"/>
          </a:xfrm>
          <a:prstGeom prst="rect">
            <a:avLst/>
          </a:prstGeom>
          <a:noFill/>
        </p:spPr>
        <p:txBody>
          <a:bodyPr wrap="square" rtlCol="0">
            <a:spAutoFit/>
          </a:bodyPr>
          <a:lstStyle/>
          <a:p>
            <a:r>
              <a:rPr lang="en-US" sz="1400" b="1" i="1" dirty="0"/>
              <a:t>2016</a:t>
            </a:r>
          </a:p>
        </p:txBody>
      </p:sp>
      <p:sp>
        <p:nvSpPr>
          <p:cNvPr id="29" name="Rectangle 28">
            <a:extLst>
              <a:ext uri="{FF2B5EF4-FFF2-40B4-BE49-F238E27FC236}">
                <a16:creationId xmlns:a16="http://schemas.microsoft.com/office/drawing/2014/main" id="{ACE00BD8-A1CD-412D-AE2B-2F258C89EBCD}"/>
              </a:ext>
            </a:extLst>
          </p:cNvPr>
          <p:cNvSpPr/>
          <p:nvPr/>
        </p:nvSpPr>
        <p:spPr>
          <a:xfrm>
            <a:off x="6258293" y="3918067"/>
            <a:ext cx="2834068" cy="1200329"/>
          </a:xfrm>
          <a:prstGeom prst="rect">
            <a:avLst/>
          </a:prstGeom>
          <a:ln>
            <a:solidFill>
              <a:schemeClr val="accent2"/>
            </a:solidFill>
          </a:ln>
        </p:spPr>
        <p:txBody>
          <a:bodyPr wrap="square">
            <a:spAutoFit/>
          </a:bodyPr>
          <a:lstStyle/>
          <a:p>
            <a:r>
              <a:rPr lang="en-US" b="1" i="1" dirty="0" err="1"/>
              <a:t>Tepole</a:t>
            </a:r>
            <a:r>
              <a:rPr lang="en-US" b="1" i="1" dirty="0"/>
              <a:t> et al. ~</a:t>
            </a:r>
          </a:p>
          <a:p>
            <a:r>
              <a:rPr lang="en-US" dirty="0"/>
              <a:t>Computational systems mechanobiology of Wound Healing</a:t>
            </a:r>
            <a:endParaRPr lang="nl-NL" dirty="0"/>
          </a:p>
        </p:txBody>
      </p:sp>
      <p:sp>
        <p:nvSpPr>
          <p:cNvPr id="30" name="TextBox 29">
            <a:extLst>
              <a:ext uri="{FF2B5EF4-FFF2-40B4-BE49-F238E27FC236}">
                <a16:creationId xmlns:a16="http://schemas.microsoft.com/office/drawing/2014/main" id="{CDF7E4AC-F3BF-409F-A9D4-3A7B138F7566}"/>
              </a:ext>
            </a:extLst>
          </p:cNvPr>
          <p:cNvSpPr txBox="1"/>
          <p:nvPr/>
        </p:nvSpPr>
        <p:spPr>
          <a:xfrm>
            <a:off x="8239127" y="3136900"/>
            <a:ext cx="752474" cy="307777"/>
          </a:xfrm>
          <a:prstGeom prst="rect">
            <a:avLst/>
          </a:prstGeom>
          <a:noFill/>
        </p:spPr>
        <p:txBody>
          <a:bodyPr wrap="square" rtlCol="0">
            <a:spAutoFit/>
          </a:bodyPr>
          <a:lstStyle/>
          <a:p>
            <a:r>
              <a:rPr lang="en-US" sz="1400" b="1" i="1" dirty="0"/>
              <a:t>2017</a:t>
            </a:r>
          </a:p>
        </p:txBody>
      </p:sp>
      <p:sp>
        <p:nvSpPr>
          <p:cNvPr id="33" name="Rectangle 32">
            <a:extLst>
              <a:ext uri="{FF2B5EF4-FFF2-40B4-BE49-F238E27FC236}">
                <a16:creationId xmlns:a16="http://schemas.microsoft.com/office/drawing/2014/main" id="{5F4F2093-0EFE-4347-8CBF-F049B476017E}"/>
              </a:ext>
            </a:extLst>
          </p:cNvPr>
          <p:cNvSpPr/>
          <p:nvPr/>
        </p:nvSpPr>
        <p:spPr>
          <a:xfrm>
            <a:off x="343264" y="3918067"/>
            <a:ext cx="2562225" cy="1200329"/>
          </a:xfrm>
          <a:prstGeom prst="rect">
            <a:avLst/>
          </a:prstGeom>
        </p:spPr>
        <p:txBody>
          <a:bodyPr wrap="square">
            <a:spAutoFit/>
          </a:bodyPr>
          <a:lstStyle/>
          <a:p>
            <a:r>
              <a:rPr lang="en-US" b="1" i="1" dirty="0"/>
              <a:t>Mi et al. ~</a:t>
            </a:r>
          </a:p>
          <a:p>
            <a:r>
              <a:rPr lang="en-US" dirty="0"/>
              <a:t>Agent-based model of inflammation and wound healing</a:t>
            </a:r>
            <a:endParaRPr lang="nl-NL" dirty="0"/>
          </a:p>
        </p:txBody>
      </p:sp>
      <p:sp>
        <p:nvSpPr>
          <p:cNvPr id="34" name="TextBox 33">
            <a:extLst>
              <a:ext uri="{FF2B5EF4-FFF2-40B4-BE49-F238E27FC236}">
                <a16:creationId xmlns:a16="http://schemas.microsoft.com/office/drawing/2014/main" id="{3EC43B72-43EE-497C-A5FA-8C4DC27F4DEF}"/>
              </a:ext>
            </a:extLst>
          </p:cNvPr>
          <p:cNvSpPr txBox="1"/>
          <p:nvPr/>
        </p:nvSpPr>
        <p:spPr>
          <a:xfrm>
            <a:off x="4294014" y="3114674"/>
            <a:ext cx="752474" cy="307777"/>
          </a:xfrm>
          <a:prstGeom prst="rect">
            <a:avLst/>
          </a:prstGeom>
          <a:noFill/>
        </p:spPr>
        <p:txBody>
          <a:bodyPr wrap="square" rtlCol="0">
            <a:spAutoFit/>
          </a:bodyPr>
          <a:lstStyle/>
          <a:p>
            <a:r>
              <a:rPr lang="en-US" sz="1400" b="1" i="1" dirty="0"/>
              <a:t>2013</a:t>
            </a:r>
          </a:p>
        </p:txBody>
      </p:sp>
      <p:sp>
        <p:nvSpPr>
          <p:cNvPr id="35" name="Rectangle 34">
            <a:extLst>
              <a:ext uri="{FF2B5EF4-FFF2-40B4-BE49-F238E27FC236}">
                <a16:creationId xmlns:a16="http://schemas.microsoft.com/office/drawing/2014/main" id="{A03752A3-6597-4478-9AD8-5AD7D08606FC}"/>
              </a:ext>
            </a:extLst>
          </p:cNvPr>
          <p:cNvSpPr/>
          <p:nvPr/>
        </p:nvSpPr>
        <p:spPr>
          <a:xfrm>
            <a:off x="2811499" y="206796"/>
            <a:ext cx="2682235" cy="1477328"/>
          </a:xfrm>
          <a:prstGeom prst="rect">
            <a:avLst/>
          </a:prstGeom>
        </p:spPr>
        <p:txBody>
          <a:bodyPr wrap="square">
            <a:spAutoFit/>
          </a:bodyPr>
          <a:lstStyle/>
          <a:p>
            <a:r>
              <a:rPr lang="nl-NL" b="1" i="1" dirty="0"/>
              <a:t>Tepole et al. ~</a:t>
            </a:r>
          </a:p>
          <a:p>
            <a:r>
              <a:rPr lang="nl-NL" dirty="0"/>
              <a:t>Computational modeling of chemo-bio-mechanical</a:t>
            </a:r>
          </a:p>
          <a:p>
            <a:r>
              <a:rPr lang="nl-NL" dirty="0"/>
              <a:t>Coupling toward</a:t>
            </a:r>
          </a:p>
          <a:p>
            <a:r>
              <a:rPr lang="nl-NL" dirty="0"/>
              <a:t>wound healing</a:t>
            </a:r>
          </a:p>
        </p:txBody>
      </p:sp>
      <p:sp>
        <p:nvSpPr>
          <p:cNvPr id="37" name="TextBox 36">
            <a:extLst>
              <a:ext uri="{FF2B5EF4-FFF2-40B4-BE49-F238E27FC236}">
                <a16:creationId xmlns:a16="http://schemas.microsoft.com/office/drawing/2014/main" id="{2F7DC066-0692-4B37-8F8E-D9504C1214DE}"/>
              </a:ext>
            </a:extLst>
          </p:cNvPr>
          <p:cNvSpPr txBox="1"/>
          <p:nvPr/>
        </p:nvSpPr>
        <p:spPr>
          <a:xfrm>
            <a:off x="5258899" y="2806897"/>
            <a:ext cx="752474" cy="307777"/>
          </a:xfrm>
          <a:prstGeom prst="rect">
            <a:avLst/>
          </a:prstGeom>
          <a:noFill/>
        </p:spPr>
        <p:txBody>
          <a:bodyPr wrap="square" rtlCol="0">
            <a:spAutoFit/>
          </a:bodyPr>
          <a:lstStyle/>
          <a:p>
            <a:r>
              <a:rPr lang="en-US" sz="1400" b="1" i="1" dirty="0"/>
              <a:t>2014</a:t>
            </a:r>
          </a:p>
        </p:txBody>
      </p:sp>
      <p:cxnSp>
        <p:nvCxnSpPr>
          <p:cNvPr id="56" name="Straight Connector 55">
            <a:extLst>
              <a:ext uri="{FF2B5EF4-FFF2-40B4-BE49-F238E27FC236}">
                <a16:creationId xmlns:a16="http://schemas.microsoft.com/office/drawing/2014/main" id="{39CF3C95-0C97-436D-8C0E-E2ABE444FF84}"/>
              </a:ext>
            </a:extLst>
          </p:cNvPr>
          <p:cNvCxnSpPr>
            <a:cxnSpLocks/>
          </p:cNvCxnSpPr>
          <p:nvPr/>
        </p:nvCxnSpPr>
        <p:spPr>
          <a:xfrm flipV="1">
            <a:off x="7284720" y="2339340"/>
            <a:ext cx="0" cy="768190"/>
          </a:xfrm>
          <a:prstGeom prst="line">
            <a:avLst/>
          </a:prstGeom>
        </p:spPr>
        <p:style>
          <a:lnRef idx="3">
            <a:schemeClr val="accent2"/>
          </a:lnRef>
          <a:fillRef idx="0">
            <a:schemeClr val="accent2"/>
          </a:fillRef>
          <a:effectRef idx="2">
            <a:schemeClr val="accent2"/>
          </a:effectRef>
          <a:fontRef idx="minor">
            <a:schemeClr val="tx1"/>
          </a:fontRef>
        </p:style>
      </p:cxnSp>
      <p:cxnSp>
        <p:nvCxnSpPr>
          <p:cNvPr id="58" name="Straight Connector 57">
            <a:extLst>
              <a:ext uri="{FF2B5EF4-FFF2-40B4-BE49-F238E27FC236}">
                <a16:creationId xmlns:a16="http://schemas.microsoft.com/office/drawing/2014/main" id="{FF69B5DA-4551-4460-8809-CDE4526DAAE3}"/>
              </a:ext>
            </a:extLst>
          </p:cNvPr>
          <p:cNvCxnSpPr>
            <a:cxnSpLocks/>
          </p:cNvCxnSpPr>
          <p:nvPr/>
        </p:nvCxnSpPr>
        <p:spPr>
          <a:xfrm>
            <a:off x="7284720" y="2339340"/>
            <a:ext cx="268224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61" name="Straight Arrow Connector 60">
            <a:extLst>
              <a:ext uri="{FF2B5EF4-FFF2-40B4-BE49-F238E27FC236}">
                <a16:creationId xmlns:a16="http://schemas.microsoft.com/office/drawing/2014/main" id="{F7BC0681-B520-4290-9784-6D3E7C945D2B}"/>
              </a:ext>
            </a:extLst>
          </p:cNvPr>
          <p:cNvCxnSpPr/>
          <p:nvPr/>
        </p:nvCxnSpPr>
        <p:spPr>
          <a:xfrm flipV="1">
            <a:off x="3505200" y="1889064"/>
            <a:ext cx="0" cy="50361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62" name="Straight Arrow Connector 61">
            <a:extLst>
              <a:ext uri="{FF2B5EF4-FFF2-40B4-BE49-F238E27FC236}">
                <a16:creationId xmlns:a16="http://schemas.microsoft.com/office/drawing/2014/main" id="{BC107014-F279-4B39-86B3-4874D98CC38B}"/>
              </a:ext>
            </a:extLst>
          </p:cNvPr>
          <p:cNvCxnSpPr>
            <a:cxnSpLocks/>
          </p:cNvCxnSpPr>
          <p:nvPr/>
        </p:nvCxnSpPr>
        <p:spPr>
          <a:xfrm flipV="1">
            <a:off x="9966960" y="1638300"/>
            <a:ext cx="0" cy="70104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64" name="Straight Connector 63">
            <a:extLst>
              <a:ext uri="{FF2B5EF4-FFF2-40B4-BE49-F238E27FC236}">
                <a16:creationId xmlns:a16="http://schemas.microsoft.com/office/drawing/2014/main" id="{A6A73827-AC3A-4CF5-9BFA-24BC5BEC59E4}"/>
              </a:ext>
            </a:extLst>
          </p:cNvPr>
          <p:cNvCxnSpPr>
            <a:cxnSpLocks/>
          </p:cNvCxnSpPr>
          <p:nvPr/>
        </p:nvCxnSpPr>
        <p:spPr>
          <a:xfrm>
            <a:off x="3505200" y="2400300"/>
            <a:ext cx="1799418"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66" name="Straight Connector 65">
            <a:extLst>
              <a:ext uri="{FF2B5EF4-FFF2-40B4-BE49-F238E27FC236}">
                <a16:creationId xmlns:a16="http://schemas.microsoft.com/office/drawing/2014/main" id="{2AFB1389-8433-4586-89D3-5847C95D725A}"/>
              </a:ext>
            </a:extLst>
          </p:cNvPr>
          <p:cNvCxnSpPr>
            <a:cxnSpLocks/>
          </p:cNvCxnSpPr>
          <p:nvPr/>
        </p:nvCxnSpPr>
        <p:spPr>
          <a:xfrm flipV="1">
            <a:off x="5281758" y="2400300"/>
            <a:ext cx="0" cy="707230"/>
          </a:xfrm>
          <a:prstGeom prst="line">
            <a:avLst/>
          </a:prstGeom>
        </p:spPr>
        <p:style>
          <a:lnRef idx="3">
            <a:schemeClr val="accent2"/>
          </a:lnRef>
          <a:fillRef idx="0">
            <a:schemeClr val="accent2"/>
          </a:fillRef>
          <a:effectRef idx="2">
            <a:schemeClr val="accent2"/>
          </a:effectRef>
          <a:fontRef idx="minor">
            <a:schemeClr val="tx1"/>
          </a:fontRef>
        </p:style>
      </p:cxnSp>
      <p:cxnSp>
        <p:nvCxnSpPr>
          <p:cNvPr id="69" name="Straight Arrow Connector 68">
            <a:extLst>
              <a:ext uri="{FF2B5EF4-FFF2-40B4-BE49-F238E27FC236}">
                <a16:creationId xmlns:a16="http://schemas.microsoft.com/office/drawing/2014/main" id="{A6D14F77-8D73-4FEE-BF22-13D33F877E8C}"/>
              </a:ext>
            </a:extLst>
          </p:cNvPr>
          <p:cNvCxnSpPr>
            <a:cxnSpLocks/>
          </p:cNvCxnSpPr>
          <p:nvPr/>
        </p:nvCxnSpPr>
        <p:spPr>
          <a:xfrm flipV="1">
            <a:off x="6431280" y="1567657"/>
            <a:ext cx="0" cy="154701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70" name="Rectangle 69">
            <a:extLst>
              <a:ext uri="{FF2B5EF4-FFF2-40B4-BE49-F238E27FC236}">
                <a16:creationId xmlns:a16="http://schemas.microsoft.com/office/drawing/2014/main" id="{EB1AED13-D668-4045-9B69-F9F01B30BE13}"/>
              </a:ext>
            </a:extLst>
          </p:cNvPr>
          <p:cNvSpPr/>
          <p:nvPr/>
        </p:nvSpPr>
        <p:spPr>
          <a:xfrm>
            <a:off x="5304618" y="237666"/>
            <a:ext cx="3074943" cy="1084912"/>
          </a:xfrm>
          <a:prstGeom prst="rect">
            <a:avLst/>
          </a:prstGeom>
        </p:spPr>
        <p:txBody>
          <a:bodyPr wrap="square">
            <a:spAutoFit/>
          </a:bodyPr>
          <a:lstStyle/>
          <a:p>
            <a:endParaRPr lang="nl-NL" sz="1050" dirty="0">
              <a:solidFill>
                <a:srgbClr val="000000"/>
              </a:solidFill>
              <a:latin typeface="Helvetica Neue LT Std"/>
            </a:endParaRPr>
          </a:p>
          <a:p>
            <a:r>
              <a:rPr lang="nl-NL" b="1" i="1" dirty="0"/>
              <a:t>Flegg et al. ~</a:t>
            </a:r>
          </a:p>
          <a:p>
            <a:r>
              <a:rPr lang="nl-NL" dirty="0"/>
              <a:t>On the mathematical modeling of wound healing angiogenesis</a:t>
            </a:r>
          </a:p>
        </p:txBody>
      </p:sp>
      <p:sp>
        <p:nvSpPr>
          <p:cNvPr id="73" name="TextBox 72">
            <a:extLst>
              <a:ext uri="{FF2B5EF4-FFF2-40B4-BE49-F238E27FC236}">
                <a16:creationId xmlns:a16="http://schemas.microsoft.com/office/drawing/2014/main" id="{6DB9A9FB-31D3-44D4-B8A6-C01B8C8992F5}"/>
              </a:ext>
            </a:extLst>
          </p:cNvPr>
          <p:cNvSpPr txBox="1"/>
          <p:nvPr/>
        </p:nvSpPr>
        <p:spPr>
          <a:xfrm>
            <a:off x="6429231" y="2785368"/>
            <a:ext cx="752474" cy="307777"/>
          </a:xfrm>
          <a:prstGeom prst="rect">
            <a:avLst/>
          </a:prstGeom>
          <a:noFill/>
        </p:spPr>
        <p:txBody>
          <a:bodyPr wrap="square" rtlCol="0">
            <a:spAutoFit/>
          </a:bodyPr>
          <a:lstStyle/>
          <a:p>
            <a:r>
              <a:rPr lang="en-US" sz="1400" b="1" i="1" dirty="0"/>
              <a:t>2015</a:t>
            </a:r>
          </a:p>
        </p:txBody>
      </p:sp>
      <p:sp>
        <p:nvSpPr>
          <p:cNvPr id="2" name="TextBox 1">
            <a:extLst>
              <a:ext uri="{FF2B5EF4-FFF2-40B4-BE49-F238E27FC236}">
                <a16:creationId xmlns:a16="http://schemas.microsoft.com/office/drawing/2014/main" id="{DE0594BB-8778-4208-86ED-0DBF6D2D1280}"/>
              </a:ext>
            </a:extLst>
          </p:cNvPr>
          <p:cNvSpPr txBox="1"/>
          <p:nvPr/>
        </p:nvSpPr>
        <p:spPr>
          <a:xfrm>
            <a:off x="0" y="1638300"/>
            <a:ext cx="2930439" cy="1200329"/>
          </a:xfrm>
          <a:prstGeom prst="rect">
            <a:avLst/>
          </a:prstGeom>
          <a:noFill/>
          <a:ln>
            <a:solidFill>
              <a:schemeClr val="accent2"/>
            </a:solidFill>
          </a:ln>
        </p:spPr>
        <p:txBody>
          <a:bodyPr wrap="square" rtlCol="0">
            <a:spAutoFit/>
          </a:bodyPr>
          <a:lstStyle/>
          <a:p>
            <a:r>
              <a:rPr lang="en-US" b="1" i="1" dirty="0"/>
              <a:t>Li et al.  2011 ~</a:t>
            </a:r>
            <a:br>
              <a:rPr lang="en-US" b="1" i="1" dirty="0"/>
            </a:br>
            <a:r>
              <a:rPr lang="en-US" dirty="0" err="1"/>
              <a:t>Biosimulation</a:t>
            </a:r>
            <a:r>
              <a:rPr lang="en-US" dirty="0"/>
              <a:t> of Acute </a:t>
            </a:r>
            <a:r>
              <a:rPr lang="en-US" dirty="0" err="1"/>
              <a:t>Phonotrauma</a:t>
            </a:r>
            <a:r>
              <a:rPr lang="en-US" dirty="0"/>
              <a:t>: an Extended Model</a:t>
            </a:r>
            <a:endParaRPr lang="nl-NL" dirty="0"/>
          </a:p>
        </p:txBody>
      </p:sp>
      <p:cxnSp>
        <p:nvCxnSpPr>
          <p:cNvPr id="31" name="Straight Arrow Connector 30">
            <a:extLst>
              <a:ext uri="{FF2B5EF4-FFF2-40B4-BE49-F238E27FC236}">
                <a16:creationId xmlns:a16="http://schemas.microsoft.com/office/drawing/2014/main" id="{ED221468-68A7-4B95-88A0-F02F5A8A9FF7}"/>
              </a:ext>
            </a:extLst>
          </p:cNvPr>
          <p:cNvCxnSpPr>
            <a:cxnSpLocks/>
          </p:cNvCxnSpPr>
          <p:nvPr/>
        </p:nvCxnSpPr>
        <p:spPr>
          <a:xfrm flipV="1">
            <a:off x="2513248" y="2838629"/>
            <a:ext cx="0" cy="27604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32" name="TextBox 31">
            <a:extLst>
              <a:ext uri="{FF2B5EF4-FFF2-40B4-BE49-F238E27FC236}">
                <a16:creationId xmlns:a16="http://schemas.microsoft.com/office/drawing/2014/main" id="{CCF86B37-F4E5-4524-9FE5-A291DE8BA0B2}"/>
              </a:ext>
            </a:extLst>
          </p:cNvPr>
          <p:cNvSpPr txBox="1"/>
          <p:nvPr/>
        </p:nvSpPr>
        <p:spPr>
          <a:xfrm>
            <a:off x="2578237" y="2803286"/>
            <a:ext cx="752474" cy="307777"/>
          </a:xfrm>
          <a:prstGeom prst="rect">
            <a:avLst/>
          </a:prstGeom>
          <a:noFill/>
        </p:spPr>
        <p:txBody>
          <a:bodyPr wrap="square" rtlCol="0">
            <a:spAutoFit/>
          </a:bodyPr>
          <a:lstStyle/>
          <a:p>
            <a:r>
              <a:rPr lang="en-US" sz="1400" b="1" i="1" dirty="0"/>
              <a:t>2011</a:t>
            </a:r>
          </a:p>
        </p:txBody>
      </p:sp>
    </p:spTree>
    <p:extLst>
      <p:ext uri="{BB962C8B-B14F-4D97-AF65-F5344CB8AC3E}">
        <p14:creationId xmlns:p14="http://schemas.microsoft.com/office/powerpoint/2010/main" val="3771423532"/>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7218</TotalTime>
  <Words>2671</Words>
  <Application>Microsoft Office PowerPoint</Application>
  <PresentationFormat>Widescreen</PresentationFormat>
  <Paragraphs>371</Paragraphs>
  <Slides>30</Slides>
  <Notes>19</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40" baseType="lpstr">
      <vt:lpstr>Arial</vt:lpstr>
      <vt:lpstr>Calibri</vt:lpstr>
      <vt:lpstr>Calibri Light</vt:lpstr>
      <vt:lpstr>Helvetica Neue LT Std</vt:lpstr>
      <vt:lpstr>Liberation Serif</vt:lpstr>
      <vt:lpstr>Liberation Serif;Times New Roman</vt:lpstr>
      <vt:lpstr>Symbol</vt:lpstr>
      <vt:lpstr>Times New Roman</vt:lpstr>
      <vt:lpstr>Retrospect</vt:lpstr>
      <vt:lpstr>Bitmapafbeelding</vt:lpstr>
      <vt:lpstr>Modelling burn wound healing</vt:lpstr>
      <vt:lpstr>Index</vt:lpstr>
      <vt:lpstr>Stages of healing</vt:lpstr>
      <vt:lpstr>Variable burn wounds</vt:lpstr>
      <vt:lpstr>PowerPoint Presentation</vt:lpstr>
      <vt:lpstr>PowerPoint Presentation</vt:lpstr>
      <vt:lpstr>PowerPoint Presentation</vt:lpstr>
      <vt:lpstr>Previously built models</vt:lpstr>
      <vt:lpstr>PowerPoint Presentation</vt:lpstr>
      <vt:lpstr> Sloot et al. 2018 ~ Alkaline Phospatase and it’s role in the Immune System</vt:lpstr>
      <vt:lpstr>PowerPoint Presentation</vt:lpstr>
      <vt:lpstr> Li et al.  2011 ~ Biosimulation of Acute Phonotrauma: an Extended Model </vt:lpstr>
      <vt:lpstr>PowerPoint Presentation</vt:lpstr>
      <vt:lpstr> Ziraldo et al.  2013 ~ Computational Modeling of Inflammation and Wound Healing  </vt:lpstr>
      <vt:lpstr> Boon et al. 2016 ~ A multi-agent cell-based model for wound contraction  </vt:lpstr>
      <vt:lpstr>PowerPoint Presentation</vt:lpstr>
      <vt:lpstr>PowerPoint Presentation</vt:lpstr>
      <vt:lpstr> Tepole et al. 2017 ~ Computational systems mechanobiology of Wound Healing  </vt:lpstr>
      <vt:lpstr>PowerPoint Presentation</vt:lpstr>
      <vt:lpstr>Proposal</vt:lpstr>
      <vt:lpstr>Approach</vt:lpstr>
      <vt:lpstr>PowerPoint Presentation</vt:lpstr>
      <vt:lpstr>PowerPoint Presentation</vt:lpstr>
      <vt:lpstr>Data available?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d. Boer</dc:creator>
  <cp:lastModifiedBy>Mark d. Boer</cp:lastModifiedBy>
  <cp:revision>110</cp:revision>
  <dcterms:created xsi:type="dcterms:W3CDTF">2019-05-13T08:46:48Z</dcterms:created>
  <dcterms:modified xsi:type="dcterms:W3CDTF">2019-05-20T11:56:03Z</dcterms:modified>
</cp:coreProperties>
</file>